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AD7"/>
    <a:srgbClr val="FEE2FF"/>
    <a:srgbClr val="C9DBB7"/>
    <a:srgbClr val="F79BF3"/>
    <a:srgbClr val="896C8C"/>
    <a:srgbClr val="FF3300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>
        <p:scale>
          <a:sx n="50" d="100"/>
          <a:sy n="50" d="100"/>
        </p:scale>
        <p:origin x="120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82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r>
              <a:rPr lang="ru-RU" sz="1794" b="1" i="0" u="none" strike="noStrike" baseline="0" dirty="0">
                <a:solidFill>
                  <a:srgbClr val="000000"/>
                </a:solidFill>
                <a:latin typeface="Arial Black"/>
              </a:rPr>
              <a:t>СТРУКТУРА НАЛОГОВЫХ И НЕНАЛОГОВЫХ ДОХОДОВ БЮДЖЕТА МУНИЦИПАЛЬНОГО ОБРАЗОВАНИЯ ОТРАДО-КУБАНСКОГО СЕЛЬСКОГО ПОСЕЛЕНИЯ ГУЛЬКЕВИЧСКОГО РАЙОНА на </a:t>
            </a:r>
            <a:r>
              <a:rPr lang="ru-RU" sz="1794" b="1" i="0" u="none" strike="noStrike" baseline="0" dirty="0" smtClean="0">
                <a:solidFill>
                  <a:srgbClr val="000000"/>
                </a:solidFill>
                <a:latin typeface="Arial Black"/>
              </a:rPr>
              <a:t>2020 </a:t>
            </a:r>
            <a:r>
              <a:rPr lang="ru-RU" sz="1794" b="1" i="0" u="none" strike="noStrike" baseline="0" dirty="0">
                <a:solidFill>
                  <a:srgbClr val="000000"/>
                </a:solidFill>
                <a:latin typeface="Arial Black"/>
              </a:rPr>
              <a:t>год, </a:t>
            </a:r>
          </a:p>
          <a:p>
            <a:pPr>
              <a:defRPr sz="1782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r>
              <a:rPr lang="ru-RU" sz="1794" b="1" i="0" u="none" strike="noStrike" baseline="0" dirty="0" err="1">
                <a:solidFill>
                  <a:srgbClr val="000000"/>
                </a:solidFill>
                <a:latin typeface="Arial Black"/>
              </a:rPr>
              <a:t>тыс.руб</a:t>
            </a:r>
            <a:r>
              <a:rPr lang="ru-RU" sz="1794" b="1" i="0" u="none" strike="noStrike" baseline="0" dirty="0">
                <a:solidFill>
                  <a:srgbClr val="000000"/>
                </a:solidFill>
                <a:latin typeface="Arial Black"/>
              </a:rPr>
              <a:t>.</a:t>
            </a:r>
            <a:endParaRPr lang="ru-RU" sz="2160" b="1" i="0" u="none" strike="noStrike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defRPr sz="1782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endParaRPr lang="ru-RU" sz="2160" b="1" i="0" u="none" strike="noStrike" baseline="0" dirty="0">
              <a:solidFill>
                <a:srgbClr val="000000"/>
              </a:solidFill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4534288638689866"/>
          <c:y val="5.7565789473684209E-2"/>
        </c:manualLayout>
      </c:layout>
      <c:overlay val="0"/>
      <c:spPr>
        <a:noFill/>
        <a:ln w="25318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47901740020475E-2"/>
          <c:y val="0.41611842105263158"/>
          <c:w val="0.53224155578300925"/>
          <c:h val="0.53289473684210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БЮДЖЕТА МУНИЦИПАЛЬНОГО ОБРАЗОВАНИЯ ОТРАДО-КУБАНСКОГО СЕЛЬСКОГО ПОСЕЛЕНИЯ ГУЛЬКЕВИЧСКОГО РАЙОНА на 2017 год
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00CCFF"/>
              </a:solidFill>
              <a:ln w="25318">
                <a:noFill/>
              </a:ln>
            </c:spPr>
            <c:extLst>
              <c:ext xmlns:c16="http://schemas.microsoft.com/office/drawing/2014/chart" uri="{C3380CC4-5D6E-409C-BE32-E72D297353CC}">
                <c16:uniqueId val="{00000000-6BD0-41B8-AA35-4709575074F7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 w="25318">
                <a:noFill/>
              </a:ln>
            </c:spPr>
            <c:extLst>
              <c:ext xmlns:c16="http://schemas.microsoft.com/office/drawing/2014/chart" uri="{C3380CC4-5D6E-409C-BE32-E72D297353CC}">
                <c16:uniqueId val="{00000001-6BD0-41B8-AA35-4709575074F7}"/>
              </c:ext>
            </c:extLst>
          </c:dPt>
          <c:dPt>
            <c:idx val="2"/>
            <c:bubble3D val="0"/>
            <c:spPr>
              <a:solidFill>
                <a:srgbClr val="800080"/>
              </a:solidFill>
              <a:ln w="25318">
                <a:noFill/>
              </a:ln>
            </c:spPr>
            <c:extLst>
              <c:ext xmlns:c16="http://schemas.microsoft.com/office/drawing/2014/chart" uri="{C3380CC4-5D6E-409C-BE32-E72D297353CC}">
                <c16:uniqueId val="{00000002-6BD0-41B8-AA35-4709575074F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BD0-41B8-AA35-4709575074F7}"/>
              </c:ext>
            </c:extLst>
          </c:dPt>
          <c:dLbls>
            <c:spPr>
              <a:noFill/>
              <a:ln w="2531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9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Акцизы на нефтепродукты</c:v>
                </c:pt>
                <c:pt idx="1">
                  <c:v>Неналоговые  доходы</c:v>
                </c:pt>
                <c:pt idx="2">
                  <c:v>Налоговые доходы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4209</c:v>
                </c:pt>
                <c:pt idx="1">
                  <c:v>84.6</c:v>
                </c:pt>
                <c:pt idx="2">
                  <c:v>16420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0-41B8-AA35-470957507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18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097236438075745"/>
          <c:y val="0.45065789473684209"/>
          <c:w val="0.32855680655066533"/>
          <c:h val="0.30427631578947367"/>
        </c:manualLayout>
      </c:layout>
      <c:overlay val="0"/>
      <c:txPr>
        <a:bodyPr/>
        <a:lstStyle/>
        <a:p>
          <a:pPr>
            <a:defRPr sz="165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32740351900451E-2"/>
          <c:y val="1.11812146076181E-2"/>
          <c:w val="0.45279928131588915"/>
          <c:h val="0.7581079913122049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66FF"/>
            </a:solidFill>
            <a:ln w="34176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29-488B-AB1B-4EEC24EE8AC7}"/>
              </c:ext>
            </c:extLst>
          </c:dPt>
          <c:dPt>
            <c:idx val="1"/>
            <c:bubble3D val="0"/>
            <c:spPr>
              <a:solidFill>
                <a:srgbClr val="CCFFCC"/>
              </a:solidFill>
              <a:ln w="34176">
                <a:noFill/>
              </a:ln>
            </c:spPr>
            <c:extLst>
              <c:ext xmlns:c16="http://schemas.microsoft.com/office/drawing/2014/chart" uri="{C3380CC4-5D6E-409C-BE32-E72D297353CC}">
                <c16:uniqueId val="{00000001-7E29-488B-AB1B-4EEC24EE8AC7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 w="34176">
                <a:noFill/>
              </a:ln>
            </c:spPr>
            <c:extLst>
              <c:ext xmlns:c16="http://schemas.microsoft.com/office/drawing/2014/chart" uri="{C3380CC4-5D6E-409C-BE32-E72D297353CC}">
                <c16:uniqueId val="{00000002-7E29-488B-AB1B-4EEC24EE8AC7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34176">
                <a:noFill/>
              </a:ln>
            </c:spPr>
            <c:extLst>
              <c:ext xmlns:c16="http://schemas.microsoft.com/office/drawing/2014/chart" uri="{C3380CC4-5D6E-409C-BE32-E72D297353CC}">
                <c16:uniqueId val="{00000003-7E29-488B-AB1B-4EEC24EE8AC7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  <a:ln w="34176">
                <a:noFill/>
              </a:ln>
            </c:spPr>
            <c:extLst>
              <c:ext xmlns:c16="http://schemas.microsoft.com/office/drawing/2014/chart" uri="{C3380CC4-5D6E-409C-BE32-E72D297353CC}">
                <c16:uniqueId val="{00000004-7E29-488B-AB1B-4EEC24EE8AC7}"/>
              </c:ext>
            </c:extLst>
          </c:dPt>
          <c:dLbls>
            <c:spPr>
              <a:solidFill>
                <a:srgbClr val="FFFFFF"/>
              </a:solidFill>
              <a:ln w="341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76" b="1" i="0" u="none" strike="noStrike" baseline="0">
                    <a:solidFill>
                      <a:srgbClr val="FF0000"/>
                    </a:solidFill>
                    <a:latin typeface="Franklin Gothic Medium"/>
                    <a:ea typeface="Franklin Gothic Medium"/>
                    <a:cs typeface="Franklin Gothic Medium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5"/>
                <c:pt idx="0">
                  <c:v>акцизы на нефтепродукты</c:v>
                </c:pt>
                <c:pt idx="1">
                  <c:v>земельный налог</c:v>
                </c:pt>
                <c:pt idx="2">
                  <c:v>налог на доходы физ.лиц</c:v>
                </c:pt>
                <c:pt idx="3">
                  <c:v>единый сельскохозяйственный налог</c:v>
                </c:pt>
                <c:pt idx="4">
                  <c:v>налог на имущество физ.лиц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4209</c:v>
                </c:pt>
                <c:pt idx="1">
                  <c:v>3532</c:v>
                </c:pt>
                <c:pt idx="2">
                  <c:v>4730</c:v>
                </c:pt>
                <c:pt idx="3">
                  <c:v>2751</c:v>
                </c:pt>
                <c:pt idx="4">
                  <c:v>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29-488B-AB1B-4EEC24EE8A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 w="34176">
          <a:noFill/>
        </a:ln>
      </c:spPr>
    </c:plotArea>
    <c:legend>
      <c:legendPos val="r"/>
      <c:layout>
        <c:manualLayout>
          <c:xMode val="edge"/>
          <c:yMode val="edge"/>
          <c:x val="0.55325335290943034"/>
          <c:y val="1.1807319523405973E-2"/>
          <c:w val="0.43652953342518003"/>
          <c:h val="0.90225826547162713"/>
        </c:manualLayout>
      </c:layout>
      <c:overlay val="0"/>
      <c:spPr>
        <a:noFill/>
        <a:ln w="34176">
          <a:noFill/>
        </a:ln>
      </c:spPr>
      <c:txPr>
        <a:bodyPr/>
        <a:lstStyle/>
        <a:p>
          <a:pPr>
            <a:defRPr sz="1978" b="1" i="0" u="none" strike="noStrike" baseline="0">
              <a:solidFill>
                <a:schemeClr val="tx1"/>
              </a:solidFill>
              <a:latin typeface="Franklin Gothic Medium"/>
              <a:ea typeface="Franklin Gothic Medium"/>
              <a:cs typeface="Franklin Gothic Medium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chemeClr val="tx1"/>
          </a:solidFill>
          <a:latin typeface="Franklin Gothic Medium"/>
          <a:ea typeface="Franklin Gothic Medium"/>
          <a:cs typeface="Franklin Gothic Medium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6339193381593"/>
          <c:y val="0.12881355932203389"/>
          <c:w val="0.45087900723888313"/>
          <c:h val="0.73898305084745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214,7</c:v>
                </c:pt>
              </c:strCache>
            </c:strRef>
          </c:tx>
          <c:spPr>
            <a:solidFill>
              <a:srgbClr val="00FF00"/>
            </a:solidFill>
            <a:ln w="103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 w="10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C46-458A-B904-092D431B87FB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0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C46-458A-B904-092D431B87F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46-458A-B904-092D431B87FB}"/>
              </c:ext>
            </c:extLst>
          </c:dPt>
          <c:dLbls>
            <c:spPr>
              <a:noFill/>
              <a:ln w="207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 i="0" u="none" strike="noStrike" baseline="0">
                    <a:solidFill>
                      <a:schemeClr val="tx1"/>
                    </a:solidFill>
                    <a:latin typeface="Franklin Gothic Medium"/>
                    <a:ea typeface="Franklin Gothic Medium"/>
                    <a:cs typeface="Franklin Gothic Medium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Дотации </c:v>
                </c:pt>
                <c:pt idx="1">
                  <c:v>Субвенции</c:v>
                </c:pt>
                <c:pt idx="2">
                  <c:v>Первичный воинский учет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5465.3</c:v>
                </c:pt>
                <c:pt idx="1">
                  <c:v>3.8</c:v>
                </c:pt>
                <c:pt idx="2">
                  <c:v>221.7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458A-B904-092D431B8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0782320"/>
        <c:axId val="350784288"/>
      </c:barChart>
      <c:catAx>
        <c:axId val="35078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784288"/>
        <c:crosses val="autoZero"/>
        <c:auto val="1"/>
        <c:lblAlgn val="ctr"/>
        <c:lblOffset val="100"/>
        <c:noMultiLvlLbl val="0"/>
      </c:catAx>
      <c:valAx>
        <c:axId val="3507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782320"/>
        <c:crosses val="autoZero"/>
        <c:crossBetween val="between"/>
      </c:valAx>
      <c:spPr>
        <a:noFill/>
        <a:ln w="2077">
          <a:noFill/>
        </a:ln>
      </c:spPr>
    </c:plotArea>
    <c:legend>
      <c:legendPos val="r"/>
      <c:layout>
        <c:manualLayout>
          <c:xMode val="edge"/>
          <c:yMode val="edge"/>
          <c:x val="0.70630816959669085"/>
          <c:y val="0.10677966101694915"/>
          <c:w val="0.23006115631596277"/>
          <c:h val="0.78195136709417568"/>
        </c:manualLayout>
      </c:layout>
      <c:overlay val="0"/>
      <c:txPr>
        <a:bodyPr/>
        <a:lstStyle/>
        <a:p>
          <a:pPr>
            <a:defRPr sz="132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9" b="1" i="0" u="none" strike="noStrike" baseline="0">
          <a:solidFill>
            <a:schemeClr val="tx1"/>
          </a:solidFill>
          <a:latin typeface="Franklin Gothic Medium"/>
          <a:ea typeface="Franklin Gothic Medium"/>
          <a:cs typeface="Franklin Gothic Medium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26984126984133E-2"/>
          <c:y val="9.5923261390887291E-2"/>
          <c:w val="0.42698412698412697"/>
          <c:h val="0.645083932853717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8128">
              <a:solidFill>
                <a:schemeClr val="tx1"/>
              </a:solidFill>
              <a:prstDash val="solid"/>
            </a:ln>
          </c:spPr>
          <c:explosion val="44"/>
          <c:dPt>
            <c:idx val="0"/>
            <c:bubble3D val="0"/>
            <c:spPr>
              <a:solidFill>
                <a:srgbClr val="FF0000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22D-4BD6-BEA5-B1F1CB51D48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22D-4BD6-BEA5-B1F1CB51D48F}"/>
              </c:ext>
            </c:extLst>
          </c:dPt>
          <c:dPt>
            <c:idx val="2"/>
            <c:bubble3D val="0"/>
            <c:spPr>
              <a:solidFill>
                <a:srgbClr val="FFCC00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22D-4BD6-BEA5-B1F1CB51D48F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22D-4BD6-BEA5-B1F1CB51D48F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22D-4BD6-BEA5-B1F1CB51D48F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22D-4BD6-BEA5-B1F1CB51D48F}"/>
              </c:ext>
            </c:extLst>
          </c:dPt>
          <c:dPt>
            <c:idx val="6"/>
            <c:bubble3D val="0"/>
            <c:spPr>
              <a:solidFill>
                <a:srgbClr val="0000FF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22D-4BD6-BEA5-B1F1CB51D48F}"/>
              </c:ext>
            </c:extLst>
          </c:dPt>
          <c:dPt>
            <c:idx val="7"/>
            <c:bubble3D val="0"/>
            <c:spPr>
              <a:solidFill>
                <a:srgbClr val="00FF00"/>
              </a:solidFill>
              <a:ln w="1812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22D-4BD6-BEA5-B1F1CB51D48F}"/>
              </c:ext>
            </c:extLst>
          </c:dPt>
          <c:dLbls>
            <c:dLbl>
              <c:idx val="0"/>
              <c:layout>
                <c:manualLayout>
                  <c:x val="-9.5753339821286389E-3"/>
                  <c:y val="-8.474202158247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2D-4BD6-BEA5-B1F1CB51D48F}"/>
                </c:ext>
              </c:extLst>
            </c:dLbl>
            <c:dLbl>
              <c:idx val="2"/>
              <c:layout>
                <c:manualLayout>
                  <c:x val="2.9807904980978499E-3"/>
                  <c:y val="3.13593114030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2D-4BD6-BEA5-B1F1CB51D48F}"/>
                </c:ext>
              </c:extLst>
            </c:dLbl>
            <c:dLbl>
              <c:idx val="3"/>
              <c:layout>
                <c:manualLayout>
                  <c:x val="-2.7363710856367667E-2"/>
                  <c:y val="1.79418195968088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2D-4BD6-BEA5-B1F1CB51D48F}"/>
                </c:ext>
              </c:extLst>
            </c:dLbl>
            <c:dLbl>
              <c:idx val="5"/>
              <c:layout>
                <c:manualLayout>
                  <c:x val="-2.1960652039281606E-2"/>
                  <c:y val="-5.5924309874247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22D-4BD6-BEA5-B1F1CB51D48F}"/>
                </c:ext>
              </c:extLst>
            </c:dLbl>
            <c:dLbl>
              <c:idx val="6"/>
              <c:layout>
                <c:manualLayout>
                  <c:x val="3.7911948155356983E-3"/>
                  <c:y val="-2.5357791036570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22D-4BD6-BEA5-B1F1CB51D48F}"/>
                </c:ext>
              </c:extLst>
            </c:dLbl>
            <c:spPr>
              <a:noFill/>
              <a:ln w="36256">
                <a:noFill/>
              </a:ln>
            </c:spPr>
            <c:txPr>
              <a:bodyPr/>
              <a:lstStyle/>
              <a:p>
                <a:pPr>
                  <a:defRPr sz="1998" b="1" i="0" u="none" strike="noStrike" baseline="0">
                    <a:solidFill>
                      <a:srgbClr val="99CC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Sheet1!$B$1:$I$1</c:f>
              <c:strCache>
                <c:ptCount val="8"/>
                <c:pt idx="0">
                  <c:v>Непрограммнные расходы</c:v>
                </c:pt>
                <c:pt idx="1">
                  <c:v>Программа "Обеспечение безопасности населения"</c:v>
                </c:pt>
                <c:pt idx="2">
                  <c:v>Программа "Комплексное развитие в сфере экономики и жилищно-коммунального хозяйства"</c:v>
                </c:pt>
                <c:pt idx="3">
                  <c:v>Программа "Молодежь"</c:v>
                </c:pt>
                <c:pt idx="4">
                  <c:v>Программа "Развитие физической культуры и спорта"</c:v>
                </c:pt>
                <c:pt idx="5">
                  <c:v>Программа "Информационное освещение деятельности органов местного самоуправления"</c:v>
                </c:pt>
                <c:pt idx="6">
                  <c:v>Программа "Развитие Культуры"</c:v>
                </c:pt>
                <c:pt idx="7">
                  <c:v>Программа "Социальная поддержка граждан"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10576.9</c:v>
                </c:pt>
                <c:pt idx="1">
                  <c:v>50</c:v>
                </c:pt>
                <c:pt idx="2">
                  <c:v>5427.5</c:v>
                </c:pt>
                <c:pt idx="3">
                  <c:v>24</c:v>
                </c:pt>
                <c:pt idx="4">
                  <c:v>150</c:v>
                </c:pt>
                <c:pt idx="5">
                  <c:v>50</c:v>
                </c:pt>
                <c:pt idx="6">
                  <c:v>5796</c:v>
                </c:pt>
                <c:pt idx="7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2D-4BD6-BEA5-B1F1CB51D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6256">
          <a:noFill/>
        </a:ln>
      </c:spPr>
    </c:plotArea>
    <c:legend>
      <c:legendPos val="tr"/>
      <c:layout>
        <c:manualLayout>
          <c:xMode val="edge"/>
          <c:yMode val="edge"/>
          <c:x val="0.5769929443510573"/>
          <c:y val="4.2304477226761818E-2"/>
          <c:w val="0.41177110059276306"/>
          <c:h val="0.7699113306572638"/>
        </c:manualLayout>
      </c:layout>
      <c:overlay val="1"/>
      <c:spPr>
        <a:noFill/>
        <a:ln w="36256">
          <a:noFill/>
        </a:ln>
      </c:spPr>
      <c:txPr>
        <a:bodyPr/>
        <a:lstStyle/>
        <a:p>
          <a:pPr>
            <a:defRPr sz="1313" b="0" i="0" u="none" strike="noStrike" baseline="0">
              <a:solidFill>
                <a:schemeClr val="tx1"/>
              </a:solidFill>
              <a:latin typeface="Franklin Gothic Medium"/>
              <a:ea typeface="Franklin Gothic Medium"/>
              <a:cs typeface="Franklin Gothic Medium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69" b="1" i="0" u="none" strike="noStrike" baseline="0">
          <a:solidFill>
            <a:schemeClr val="tx1"/>
          </a:solidFill>
          <a:latin typeface="Franklin Gothic Medium"/>
          <a:ea typeface="Franklin Gothic Medium"/>
          <a:cs typeface="Franklin Gothic Medium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4C4D0-5EF0-4C25-ADE0-B1DE1C53DD38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2BEB3FB-DAB2-47F0-BDE0-54110F806A4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111AD7"/>
              </a:solidFill>
              <a:latin typeface="Arial Black" pitchFamily="34" charset="0"/>
            </a:rPr>
            <a:t>Бюджетный процесс</a:t>
          </a:r>
          <a:endParaRPr lang="ru-RU" sz="3200" b="1" dirty="0">
            <a:solidFill>
              <a:srgbClr val="111AD7"/>
            </a:solidFill>
            <a:latin typeface="Arial Black" pitchFamily="34" charset="0"/>
          </a:endParaRPr>
        </a:p>
      </dgm:t>
    </dgm:pt>
    <dgm:pt modelId="{86754269-826B-4F33-BAF6-002DC258AF0F}" type="parTrans" cxnId="{09455347-BAB3-48C9-94C4-815AC7262F37}">
      <dgm:prSet/>
      <dgm:spPr/>
      <dgm:t>
        <a:bodyPr/>
        <a:lstStyle/>
        <a:p>
          <a:endParaRPr lang="ru-RU"/>
        </a:p>
      </dgm:t>
    </dgm:pt>
    <dgm:pt modelId="{BC546EBD-B958-4062-A84F-631F5395C7AE}" type="sibTrans" cxnId="{09455347-BAB3-48C9-94C4-815AC7262F37}">
      <dgm:prSet/>
      <dgm:spPr/>
      <dgm:t>
        <a:bodyPr/>
        <a:lstStyle/>
        <a:p>
          <a:endParaRPr lang="ru-RU"/>
        </a:p>
      </dgm:t>
    </dgm:pt>
    <dgm:pt modelId="{2A33851C-0FCB-489A-B348-3E3B8C7B8340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3. Исполнение бюджета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56DD9D7F-9B44-4311-8300-B7D7518DCC14}" type="parTrans" cxnId="{F428A502-DD29-403A-A86E-61D495154A9C}">
      <dgm:prSet/>
      <dgm:spPr/>
      <dgm:t>
        <a:bodyPr/>
        <a:lstStyle/>
        <a:p>
          <a:endParaRPr lang="ru-RU"/>
        </a:p>
      </dgm:t>
    </dgm:pt>
    <dgm:pt modelId="{04BD4EF9-A3D0-4FB4-BB3F-EC6191245116}" type="sibTrans" cxnId="{F428A502-DD29-403A-A86E-61D495154A9C}">
      <dgm:prSet/>
      <dgm:spPr/>
      <dgm:t>
        <a:bodyPr/>
        <a:lstStyle/>
        <a:p>
          <a:endParaRPr lang="ru-RU"/>
        </a:p>
      </dgm:t>
    </dgm:pt>
    <dgm:pt modelId="{F3BEB3F7-B3FC-4185-A361-F795AD6A6A46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4. Составление, внешняя проверка, рассмотрение и утверждение бюджетной отчетности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0346C980-8A32-4DBE-ACD4-6AA94D6894D8}" type="parTrans" cxnId="{8D00C950-D160-451A-AAEB-75EAD559B98B}">
      <dgm:prSet/>
      <dgm:spPr/>
      <dgm:t>
        <a:bodyPr/>
        <a:lstStyle/>
        <a:p>
          <a:endParaRPr lang="ru-RU"/>
        </a:p>
      </dgm:t>
    </dgm:pt>
    <dgm:pt modelId="{927918CC-C9A9-4054-A838-5C4D02DBD624}" type="sibTrans" cxnId="{8D00C950-D160-451A-AAEB-75EAD559B98B}">
      <dgm:prSet/>
      <dgm:spPr/>
      <dgm:t>
        <a:bodyPr/>
        <a:lstStyle/>
        <a:p>
          <a:endParaRPr lang="ru-RU"/>
        </a:p>
      </dgm:t>
    </dgm:pt>
    <dgm:pt modelId="{53BAF055-8D95-410D-BB9C-B047D3D201B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 Black" pitchFamily="34" charset="0"/>
            </a:rPr>
            <a:t>5.  Осуществление муниципального финансового контроля</a:t>
          </a:r>
          <a:endParaRPr lang="ru-RU" dirty="0">
            <a:solidFill>
              <a:srgbClr val="FFFF00"/>
            </a:solidFill>
            <a:latin typeface="Arial Black" pitchFamily="34" charset="0"/>
          </a:endParaRPr>
        </a:p>
      </dgm:t>
    </dgm:pt>
    <dgm:pt modelId="{8F58912A-5CDB-43EB-829F-A3349C71F9B7}" type="parTrans" cxnId="{1E18A39B-3A80-46BA-B1EC-72018924A113}">
      <dgm:prSet/>
      <dgm:spPr/>
      <dgm:t>
        <a:bodyPr/>
        <a:lstStyle/>
        <a:p>
          <a:endParaRPr lang="ru-RU"/>
        </a:p>
      </dgm:t>
    </dgm:pt>
    <dgm:pt modelId="{449E9DBE-E576-4000-8E2C-C9977FB5F4EB}" type="sibTrans" cxnId="{1E18A39B-3A80-46BA-B1EC-72018924A113}">
      <dgm:prSet/>
      <dgm:spPr/>
      <dgm:t>
        <a:bodyPr/>
        <a:lstStyle/>
        <a:p>
          <a:endParaRPr lang="ru-RU"/>
        </a:p>
      </dgm:t>
    </dgm:pt>
    <dgm:pt modelId="{784056E5-3D86-4F9D-8A55-D62CE8C8E3D1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2. Рассмотрение и утверждение бюджета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7138BF7A-0B36-42A4-9C0E-AAF3EDAFDCC6}" type="parTrans" cxnId="{025F0783-79BE-4584-AAA7-E4C8D4DF1C9A}">
      <dgm:prSet/>
      <dgm:spPr/>
      <dgm:t>
        <a:bodyPr/>
        <a:lstStyle/>
        <a:p>
          <a:endParaRPr lang="ru-RU"/>
        </a:p>
      </dgm:t>
    </dgm:pt>
    <dgm:pt modelId="{F7D24327-51F6-4B29-BF19-C87328678F0C}" type="sibTrans" cxnId="{025F0783-79BE-4584-AAA7-E4C8D4DF1C9A}">
      <dgm:prSet/>
      <dgm:spPr/>
      <dgm:t>
        <a:bodyPr/>
        <a:lstStyle/>
        <a:p>
          <a:endParaRPr lang="ru-RU"/>
        </a:p>
      </dgm:t>
    </dgm:pt>
    <dgm:pt modelId="{FF0BBE91-C319-46A0-A196-2C262846C21C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latin typeface="Arial Black" pitchFamily="34" charset="0"/>
            </a:rPr>
            <a:t>1. Составление проекта бюджета</a:t>
          </a:r>
          <a:endParaRPr lang="ru-RU" sz="1200" dirty="0">
            <a:solidFill>
              <a:srgbClr val="FFFF00"/>
            </a:solidFill>
            <a:latin typeface="Arial Black" pitchFamily="34" charset="0"/>
          </a:endParaRPr>
        </a:p>
      </dgm:t>
    </dgm:pt>
    <dgm:pt modelId="{11215FD2-BA42-4057-82B3-3882408BB7D3}" type="parTrans" cxnId="{4FFDDB9A-0BAE-4590-81B3-11126FC555AF}">
      <dgm:prSet/>
      <dgm:spPr/>
      <dgm:t>
        <a:bodyPr/>
        <a:lstStyle/>
        <a:p>
          <a:endParaRPr lang="ru-RU"/>
        </a:p>
      </dgm:t>
    </dgm:pt>
    <dgm:pt modelId="{ED5BFDD7-8D99-486C-9039-41F64491C243}" type="sibTrans" cxnId="{4FFDDB9A-0BAE-4590-81B3-11126FC555AF}">
      <dgm:prSet/>
      <dgm:spPr/>
      <dgm:t>
        <a:bodyPr/>
        <a:lstStyle/>
        <a:p>
          <a:endParaRPr lang="ru-RU"/>
        </a:p>
      </dgm:t>
    </dgm:pt>
    <dgm:pt modelId="{DE653CB3-2627-409B-A369-A7B13A10B95C}" type="pres">
      <dgm:prSet presAssocID="{40B4C4D0-5EF0-4C25-ADE0-B1DE1C53DD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B439DB-5798-4D9E-8BB7-2BCD96A28D5A}" type="pres">
      <dgm:prSet presAssocID="{62BEB3FB-DAB2-47F0-BDE0-54110F806A45}" presName="hierRoot1" presStyleCnt="0">
        <dgm:presLayoutVars>
          <dgm:hierBranch val="init"/>
        </dgm:presLayoutVars>
      </dgm:prSet>
      <dgm:spPr/>
    </dgm:pt>
    <dgm:pt modelId="{365CB78C-29E0-4999-8A3D-AA1E2EFC28C6}" type="pres">
      <dgm:prSet presAssocID="{62BEB3FB-DAB2-47F0-BDE0-54110F806A45}" presName="rootComposite1" presStyleCnt="0"/>
      <dgm:spPr/>
    </dgm:pt>
    <dgm:pt modelId="{EE23AD54-D563-4943-B6B7-E8901E8E0534}" type="pres">
      <dgm:prSet presAssocID="{62BEB3FB-DAB2-47F0-BDE0-54110F806A45}" presName="rootText1" presStyleLbl="node0" presStyleIdx="0" presStyleCnt="1" custScaleX="3403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EBF97-B6BA-441F-A1C0-3EA4B9BC3FEA}" type="pres">
      <dgm:prSet presAssocID="{62BEB3FB-DAB2-47F0-BDE0-54110F806A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F3EF56-E58A-4A56-B11E-E738AB970D03}" type="pres">
      <dgm:prSet presAssocID="{62BEB3FB-DAB2-47F0-BDE0-54110F806A45}" presName="hierChild2" presStyleCnt="0"/>
      <dgm:spPr/>
    </dgm:pt>
    <dgm:pt modelId="{2C1CD4AD-4D66-4D2F-BAEE-23898DF28628}" type="pres">
      <dgm:prSet presAssocID="{11215FD2-BA42-4057-82B3-3882408BB7D3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4225163-9169-453F-8AA8-142390300F2D}" type="pres">
      <dgm:prSet presAssocID="{FF0BBE91-C319-46A0-A196-2C262846C21C}" presName="hierRoot2" presStyleCnt="0">
        <dgm:presLayoutVars>
          <dgm:hierBranch val="init"/>
        </dgm:presLayoutVars>
      </dgm:prSet>
      <dgm:spPr/>
    </dgm:pt>
    <dgm:pt modelId="{8C93F532-22E1-43FB-99DF-BF5A195ADBE1}" type="pres">
      <dgm:prSet presAssocID="{FF0BBE91-C319-46A0-A196-2C262846C21C}" presName="rootComposite" presStyleCnt="0"/>
      <dgm:spPr/>
    </dgm:pt>
    <dgm:pt modelId="{6DECD520-F7EE-44EC-A09A-70267870EDA1}" type="pres">
      <dgm:prSet presAssocID="{FF0BBE91-C319-46A0-A196-2C262846C21C}" presName="rootText" presStyleLbl="node2" presStyleIdx="0" presStyleCnt="5" custLinFactNeighborX="-50" custLinFactNeighborY="1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7D427-1B77-4816-9471-C058D8949A67}" type="pres">
      <dgm:prSet presAssocID="{FF0BBE91-C319-46A0-A196-2C262846C21C}" presName="rootConnector" presStyleLbl="node2" presStyleIdx="0" presStyleCnt="5"/>
      <dgm:spPr/>
      <dgm:t>
        <a:bodyPr/>
        <a:lstStyle/>
        <a:p>
          <a:endParaRPr lang="ru-RU"/>
        </a:p>
      </dgm:t>
    </dgm:pt>
    <dgm:pt modelId="{B819FB5C-37A2-4DD8-9EAF-9A018AAC9886}" type="pres">
      <dgm:prSet presAssocID="{FF0BBE91-C319-46A0-A196-2C262846C21C}" presName="hierChild4" presStyleCnt="0"/>
      <dgm:spPr/>
    </dgm:pt>
    <dgm:pt modelId="{C0E29B04-D52C-4639-990E-F4AED2A329AE}" type="pres">
      <dgm:prSet presAssocID="{FF0BBE91-C319-46A0-A196-2C262846C21C}" presName="hierChild5" presStyleCnt="0"/>
      <dgm:spPr/>
    </dgm:pt>
    <dgm:pt modelId="{8D5C9BA4-9132-4421-89C3-072D989DB891}" type="pres">
      <dgm:prSet presAssocID="{7138BF7A-0B36-42A4-9C0E-AAF3EDAFDCC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3784EF7-7E5C-492C-9DC3-05B01410F74F}" type="pres">
      <dgm:prSet presAssocID="{784056E5-3D86-4F9D-8A55-D62CE8C8E3D1}" presName="hierRoot2" presStyleCnt="0">
        <dgm:presLayoutVars>
          <dgm:hierBranch val="init"/>
        </dgm:presLayoutVars>
      </dgm:prSet>
      <dgm:spPr/>
    </dgm:pt>
    <dgm:pt modelId="{C0858314-ED9C-4415-96F8-348F030120A1}" type="pres">
      <dgm:prSet presAssocID="{784056E5-3D86-4F9D-8A55-D62CE8C8E3D1}" presName="rootComposite" presStyleCnt="0"/>
      <dgm:spPr/>
    </dgm:pt>
    <dgm:pt modelId="{B5596600-AC90-4147-B8AC-340358DA1E67}" type="pres">
      <dgm:prSet presAssocID="{784056E5-3D86-4F9D-8A55-D62CE8C8E3D1}" presName="rootText" presStyleLbl="node2" presStyleIdx="1" presStyleCnt="5" custLinFactNeighborX="810" custLinFactNeighborY="1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D6C518-BFE1-42D3-A6E3-188B9D19C0DE}" type="pres">
      <dgm:prSet presAssocID="{784056E5-3D86-4F9D-8A55-D62CE8C8E3D1}" presName="rootConnector" presStyleLbl="node2" presStyleIdx="1" presStyleCnt="5"/>
      <dgm:spPr/>
      <dgm:t>
        <a:bodyPr/>
        <a:lstStyle/>
        <a:p>
          <a:endParaRPr lang="ru-RU"/>
        </a:p>
      </dgm:t>
    </dgm:pt>
    <dgm:pt modelId="{B4163038-6C21-4E4E-8192-12E0EA646E9A}" type="pres">
      <dgm:prSet presAssocID="{784056E5-3D86-4F9D-8A55-D62CE8C8E3D1}" presName="hierChild4" presStyleCnt="0"/>
      <dgm:spPr/>
    </dgm:pt>
    <dgm:pt modelId="{A038DE23-19F3-4C4E-A3FB-AAACC1A757FA}" type="pres">
      <dgm:prSet presAssocID="{784056E5-3D86-4F9D-8A55-D62CE8C8E3D1}" presName="hierChild5" presStyleCnt="0"/>
      <dgm:spPr/>
    </dgm:pt>
    <dgm:pt modelId="{EC0E98D1-293B-484A-B97D-C7F7DCD4CF5B}" type="pres">
      <dgm:prSet presAssocID="{56DD9D7F-9B44-4311-8300-B7D7518DCC1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314898C-D572-4822-ACA9-CCD04C6288CC}" type="pres">
      <dgm:prSet presAssocID="{2A33851C-0FCB-489A-B348-3E3B8C7B8340}" presName="hierRoot2" presStyleCnt="0">
        <dgm:presLayoutVars>
          <dgm:hierBranch val="init"/>
        </dgm:presLayoutVars>
      </dgm:prSet>
      <dgm:spPr/>
    </dgm:pt>
    <dgm:pt modelId="{C9E2863F-61C2-457F-AEB0-DD6822F01F78}" type="pres">
      <dgm:prSet presAssocID="{2A33851C-0FCB-489A-B348-3E3B8C7B8340}" presName="rootComposite" presStyleCnt="0"/>
      <dgm:spPr/>
    </dgm:pt>
    <dgm:pt modelId="{84BDA471-D149-442D-9849-3520E984304D}" type="pres">
      <dgm:prSet presAssocID="{2A33851C-0FCB-489A-B348-3E3B8C7B8340}" presName="rootText" presStyleLbl="node2" presStyleIdx="2" presStyleCnt="5" custLinFactNeighborX="-597" custLinFactNeighborY="1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06FFE-7D11-4146-BDA5-9380E1A150F0}" type="pres">
      <dgm:prSet presAssocID="{2A33851C-0FCB-489A-B348-3E3B8C7B834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72E32CF-38C1-48F5-92C6-96F19BB63CAF}" type="pres">
      <dgm:prSet presAssocID="{2A33851C-0FCB-489A-B348-3E3B8C7B8340}" presName="hierChild4" presStyleCnt="0"/>
      <dgm:spPr/>
    </dgm:pt>
    <dgm:pt modelId="{6FFB56F0-A984-4127-A094-58F298F30446}" type="pres">
      <dgm:prSet presAssocID="{2A33851C-0FCB-489A-B348-3E3B8C7B8340}" presName="hierChild5" presStyleCnt="0"/>
      <dgm:spPr/>
    </dgm:pt>
    <dgm:pt modelId="{E33217BD-A845-45D3-8F20-7EA8622B4808}" type="pres">
      <dgm:prSet presAssocID="{0346C980-8A32-4DBE-ACD4-6AA94D6894D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59649CD6-43F1-4FDD-87FA-2E4E9C70FFF8}" type="pres">
      <dgm:prSet presAssocID="{F3BEB3F7-B3FC-4185-A361-F795AD6A6A46}" presName="hierRoot2" presStyleCnt="0">
        <dgm:presLayoutVars>
          <dgm:hierBranch val="init"/>
        </dgm:presLayoutVars>
      </dgm:prSet>
      <dgm:spPr/>
    </dgm:pt>
    <dgm:pt modelId="{9EB48281-DCD2-411C-A410-08EE453DC675}" type="pres">
      <dgm:prSet presAssocID="{F3BEB3F7-B3FC-4185-A361-F795AD6A6A46}" presName="rootComposite" presStyleCnt="0"/>
      <dgm:spPr/>
    </dgm:pt>
    <dgm:pt modelId="{5C8362B1-8AF3-4FDF-9C24-04A9C1E18BB9}" type="pres">
      <dgm:prSet presAssocID="{F3BEB3F7-B3FC-4185-A361-F795AD6A6A46}" presName="rootText" presStyleLbl="node2" presStyleIdx="3" presStyleCnt="5" custScaleX="107579" custScaleY="179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7F628-5814-4014-B254-9E57CF351FD9}" type="pres">
      <dgm:prSet presAssocID="{F3BEB3F7-B3FC-4185-A361-F795AD6A6A4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EBF4EDE-36C8-4948-8EB6-BBE35EFCC36E}" type="pres">
      <dgm:prSet presAssocID="{F3BEB3F7-B3FC-4185-A361-F795AD6A6A46}" presName="hierChild4" presStyleCnt="0"/>
      <dgm:spPr/>
    </dgm:pt>
    <dgm:pt modelId="{A3613BE9-E408-4351-AA57-2E1C8AA11F45}" type="pres">
      <dgm:prSet presAssocID="{F3BEB3F7-B3FC-4185-A361-F795AD6A6A46}" presName="hierChild5" presStyleCnt="0"/>
      <dgm:spPr/>
    </dgm:pt>
    <dgm:pt modelId="{92AA5036-C0F6-43C9-AD9D-7D1089FD4F18}" type="pres">
      <dgm:prSet presAssocID="{8F58912A-5CDB-43EB-829F-A3349C71F9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47157D4D-7CB9-430A-B219-0D47540DD605}" type="pres">
      <dgm:prSet presAssocID="{53BAF055-8D95-410D-BB9C-B047D3D201B1}" presName="hierRoot2" presStyleCnt="0">
        <dgm:presLayoutVars>
          <dgm:hierBranch val="init"/>
        </dgm:presLayoutVars>
      </dgm:prSet>
      <dgm:spPr/>
    </dgm:pt>
    <dgm:pt modelId="{8B22AD1E-0AF9-42CD-8A1D-EEFBF9E5BD91}" type="pres">
      <dgm:prSet presAssocID="{53BAF055-8D95-410D-BB9C-B047D3D201B1}" presName="rootComposite" presStyleCnt="0"/>
      <dgm:spPr/>
    </dgm:pt>
    <dgm:pt modelId="{98FD3600-C6D8-4241-873B-156375166D14}" type="pres">
      <dgm:prSet presAssocID="{53BAF055-8D95-410D-BB9C-B047D3D201B1}" presName="rootText" presStyleLbl="node2" presStyleIdx="4" presStyleCnt="5" custScaleX="109636" custScaleY="143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1F5F3-876A-43FB-96C1-7FD0D10F635B}" type="pres">
      <dgm:prSet presAssocID="{53BAF055-8D95-410D-BB9C-B047D3D201B1}" presName="rootConnector" presStyleLbl="node2" presStyleIdx="4" presStyleCnt="5"/>
      <dgm:spPr/>
      <dgm:t>
        <a:bodyPr/>
        <a:lstStyle/>
        <a:p>
          <a:endParaRPr lang="ru-RU"/>
        </a:p>
      </dgm:t>
    </dgm:pt>
    <dgm:pt modelId="{0B8E476D-AC31-4055-86B1-1C37F048D22E}" type="pres">
      <dgm:prSet presAssocID="{53BAF055-8D95-410D-BB9C-B047D3D201B1}" presName="hierChild4" presStyleCnt="0"/>
      <dgm:spPr/>
    </dgm:pt>
    <dgm:pt modelId="{49F25E7F-EF1F-47E9-BF7F-B0E5554FFA25}" type="pres">
      <dgm:prSet presAssocID="{53BAF055-8D95-410D-BB9C-B047D3D201B1}" presName="hierChild5" presStyleCnt="0"/>
      <dgm:spPr/>
    </dgm:pt>
    <dgm:pt modelId="{0D108079-4C53-4309-8667-DBB20E0EAAB2}" type="pres">
      <dgm:prSet presAssocID="{62BEB3FB-DAB2-47F0-BDE0-54110F806A45}" presName="hierChild3" presStyleCnt="0"/>
      <dgm:spPr/>
    </dgm:pt>
  </dgm:ptLst>
  <dgm:cxnLst>
    <dgm:cxn modelId="{4FFDDB9A-0BAE-4590-81B3-11126FC555AF}" srcId="{62BEB3FB-DAB2-47F0-BDE0-54110F806A45}" destId="{FF0BBE91-C319-46A0-A196-2C262846C21C}" srcOrd="0" destOrd="0" parTransId="{11215FD2-BA42-4057-82B3-3882408BB7D3}" sibTransId="{ED5BFDD7-8D99-486C-9039-41F64491C243}"/>
    <dgm:cxn modelId="{0904C364-DAB1-446C-AC95-133689553070}" type="presOf" srcId="{2A33851C-0FCB-489A-B348-3E3B8C7B8340}" destId="{84BDA471-D149-442D-9849-3520E984304D}" srcOrd="0" destOrd="0" presId="urn:microsoft.com/office/officeart/2005/8/layout/orgChart1"/>
    <dgm:cxn modelId="{8D00C950-D160-451A-AAEB-75EAD559B98B}" srcId="{62BEB3FB-DAB2-47F0-BDE0-54110F806A45}" destId="{F3BEB3F7-B3FC-4185-A361-F795AD6A6A46}" srcOrd="3" destOrd="0" parTransId="{0346C980-8A32-4DBE-ACD4-6AA94D6894D8}" sibTransId="{927918CC-C9A9-4054-A838-5C4D02DBD624}"/>
    <dgm:cxn modelId="{CDE208E2-2034-4E18-8373-0694DE2D9069}" type="presOf" srcId="{784056E5-3D86-4F9D-8A55-D62CE8C8E3D1}" destId="{B5596600-AC90-4147-B8AC-340358DA1E67}" srcOrd="0" destOrd="0" presId="urn:microsoft.com/office/officeart/2005/8/layout/orgChart1"/>
    <dgm:cxn modelId="{B20840B6-E81D-4399-9736-3CE84A301524}" type="presOf" srcId="{FF0BBE91-C319-46A0-A196-2C262846C21C}" destId="{00A7D427-1B77-4816-9471-C058D8949A67}" srcOrd="1" destOrd="0" presId="urn:microsoft.com/office/officeart/2005/8/layout/orgChart1"/>
    <dgm:cxn modelId="{9CEA5F9D-9046-4149-ABE3-94F250F58772}" type="presOf" srcId="{53BAF055-8D95-410D-BB9C-B047D3D201B1}" destId="{95E1F5F3-876A-43FB-96C1-7FD0D10F635B}" srcOrd="1" destOrd="0" presId="urn:microsoft.com/office/officeart/2005/8/layout/orgChart1"/>
    <dgm:cxn modelId="{EBC3E556-C219-4585-8CB7-4AD19612C3B5}" type="presOf" srcId="{784056E5-3D86-4F9D-8A55-D62CE8C8E3D1}" destId="{39D6C518-BFE1-42D3-A6E3-188B9D19C0DE}" srcOrd="1" destOrd="0" presId="urn:microsoft.com/office/officeart/2005/8/layout/orgChart1"/>
    <dgm:cxn modelId="{533E50E9-B27A-41EF-9423-22BEE7A95800}" type="presOf" srcId="{62BEB3FB-DAB2-47F0-BDE0-54110F806A45}" destId="{0B0EBF97-B6BA-441F-A1C0-3EA4B9BC3FEA}" srcOrd="1" destOrd="0" presId="urn:microsoft.com/office/officeart/2005/8/layout/orgChart1"/>
    <dgm:cxn modelId="{3A70D24A-890F-43E7-8308-97D4FBE97CB0}" type="presOf" srcId="{0346C980-8A32-4DBE-ACD4-6AA94D6894D8}" destId="{E33217BD-A845-45D3-8F20-7EA8622B4808}" srcOrd="0" destOrd="0" presId="urn:microsoft.com/office/officeart/2005/8/layout/orgChart1"/>
    <dgm:cxn modelId="{1E18A39B-3A80-46BA-B1EC-72018924A113}" srcId="{62BEB3FB-DAB2-47F0-BDE0-54110F806A45}" destId="{53BAF055-8D95-410D-BB9C-B047D3D201B1}" srcOrd="4" destOrd="0" parTransId="{8F58912A-5CDB-43EB-829F-A3349C71F9B7}" sibTransId="{449E9DBE-E576-4000-8E2C-C9977FB5F4EB}"/>
    <dgm:cxn modelId="{F98EA125-8683-4D08-B43B-525AEC173099}" type="presOf" srcId="{7138BF7A-0B36-42A4-9C0E-AAF3EDAFDCC6}" destId="{8D5C9BA4-9132-4421-89C3-072D989DB891}" srcOrd="0" destOrd="0" presId="urn:microsoft.com/office/officeart/2005/8/layout/orgChart1"/>
    <dgm:cxn modelId="{30C3D9FE-D2C5-49FC-92CC-3D620471ADE9}" type="presOf" srcId="{F3BEB3F7-B3FC-4185-A361-F795AD6A6A46}" destId="{8F67F628-5814-4014-B254-9E57CF351FD9}" srcOrd="1" destOrd="0" presId="urn:microsoft.com/office/officeart/2005/8/layout/orgChart1"/>
    <dgm:cxn modelId="{6CF80538-A474-46EB-B9DE-DD9DE1699115}" type="presOf" srcId="{2A33851C-0FCB-489A-B348-3E3B8C7B8340}" destId="{FA906FFE-7D11-4146-BDA5-9380E1A150F0}" srcOrd="1" destOrd="0" presId="urn:microsoft.com/office/officeart/2005/8/layout/orgChart1"/>
    <dgm:cxn modelId="{09455347-BAB3-48C9-94C4-815AC7262F37}" srcId="{40B4C4D0-5EF0-4C25-ADE0-B1DE1C53DD38}" destId="{62BEB3FB-DAB2-47F0-BDE0-54110F806A45}" srcOrd="0" destOrd="0" parTransId="{86754269-826B-4F33-BAF6-002DC258AF0F}" sibTransId="{BC546EBD-B958-4062-A84F-631F5395C7AE}"/>
    <dgm:cxn modelId="{114432B6-A23A-4FBF-8AA5-F1E66EE81891}" type="presOf" srcId="{53BAF055-8D95-410D-BB9C-B047D3D201B1}" destId="{98FD3600-C6D8-4241-873B-156375166D14}" srcOrd="0" destOrd="0" presId="urn:microsoft.com/office/officeart/2005/8/layout/orgChart1"/>
    <dgm:cxn modelId="{889893DB-292D-4279-9F3B-D2E181C99CD8}" type="presOf" srcId="{8F58912A-5CDB-43EB-829F-A3349C71F9B7}" destId="{92AA5036-C0F6-43C9-AD9D-7D1089FD4F18}" srcOrd="0" destOrd="0" presId="urn:microsoft.com/office/officeart/2005/8/layout/orgChart1"/>
    <dgm:cxn modelId="{025F0783-79BE-4584-AAA7-E4C8D4DF1C9A}" srcId="{62BEB3FB-DAB2-47F0-BDE0-54110F806A45}" destId="{784056E5-3D86-4F9D-8A55-D62CE8C8E3D1}" srcOrd="1" destOrd="0" parTransId="{7138BF7A-0B36-42A4-9C0E-AAF3EDAFDCC6}" sibTransId="{F7D24327-51F6-4B29-BF19-C87328678F0C}"/>
    <dgm:cxn modelId="{9A93EA97-3136-461A-9564-C602A9C051D1}" type="presOf" srcId="{F3BEB3F7-B3FC-4185-A361-F795AD6A6A46}" destId="{5C8362B1-8AF3-4FDF-9C24-04A9C1E18BB9}" srcOrd="0" destOrd="0" presId="urn:microsoft.com/office/officeart/2005/8/layout/orgChart1"/>
    <dgm:cxn modelId="{C46E58CB-795F-4F51-BA14-4BA46ADEC94D}" type="presOf" srcId="{56DD9D7F-9B44-4311-8300-B7D7518DCC14}" destId="{EC0E98D1-293B-484A-B97D-C7F7DCD4CF5B}" srcOrd="0" destOrd="0" presId="urn:microsoft.com/office/officeart/2005/8/layout/orgChart1"/>
    <dgm:cxn modelId="{FA9C486B-3A74-4189-88AA-CFD067D2FA07}" type="presOf" srcId="{62BEB3FB-DAB2-47F0-BDE0-54110F806A45}" destId="{EE23AD54-D563-4943-B6B7-E8901E8E0534}" srcOrd="0" destOrd="0" presId="urn:microsoft.com/office/officeart/2005/8/layout/orgChart1"/>
    <dgm:cxn modelId="{87993EBB-1C49-4D15-B3FE-9EFE4D789CB6}" type="presOf" srcId="{40B4C4D0-5EF0-4C25-ADE0-B1DE1C53DD38}" destId="{DE653CB3-2627-409B-A369-A7B13A10B95C}" srcOrd="0" destOrd="0" presId="urn:microsoft.com/office/officeart/2005/8/layout/orgChart1"/>
    <dgm:cxn modelId="{34091ECE-8EA9-43C7-B227-1E90E3052E49}" type="presOf" srcId="{11215FD2-BA42-4057-82B3-3882408BB7D3}" destId="{2C1CD4AD-4D66-4D2F-BAEE-23898DF28628}" srcOrd="0" destOrd="0" presId="urn:microsoft.com/office/officeart/2005/8/layout/orgChart1"/>
    <dgm:cxn modelId="{F428A502-DD29-403A-A86E-61D495154A9C}" srcId="{62BEB3FB-DAB2-47F0-BDE0-54110F806A45}" destId="{2A33851C-0FCB-489A-B348-3E3B8C7B8340}" srcOrd="2" destOrd="0" parTransId="{56DD9D7F-9B44-4311-8300-B7D7518DCC14}" sibTransId="{04BD4EF9-A3D0-4FB4-BB3F-EC6191245116}"/>
    <dgm:cxn modelId="{8BA55471-92DE-4023-A1BF-7ABB03600811}" type="presOf" srcId="{FF0BBE91-C319-46A0-A196-2C262846C21C}" destId="{6DECD520-F7EE-44EC-A09A-70267870EDA1}" srcOrd="0" destOrd="0" presId="urn:microsoft.com/office/officeart/2005/8/layout/orgChart1"/>
    <dgm:cxn modelId="{5E34B939-1123-4E4F-AA5E-A6895B363242}" type="presParOf" srcId="{DE653CB3-2627-409B-A369-A7B13A10B95C}" destId="{A3B439DB-5798-4D9E-8BB7-2BCD96A28D5A}" srcOrd="0" destOrd="0" presId="urn:microsoft.com/office/officeart/2005/8/layout/orgChart1"/>
    <dgm:cxn modelId="{3FD99635-3934-4A26-8853-F66AE26AB9BA}" type="presParOf" srcId="{A3B439DB-5798-4D9E-8BB7-2BCD96A28D5A}" destId="{365CB78C-29E0-4999-8A3D-AA1E2EFC28C6}" srcOrd="0" destOrd="0" presId="urn:microsoft.com/office/officeart/2005/8/layout/orgChart1"/>
    <dgm:cxn modelId="{E673B934-3D67-4FD3-91BC-4ECE88834A0A}" type="presParOf" srcId="{365CB78C-29E0-4999-8A3D-AA1E2EFC28C6}" destId="{EE23AD54-D563-4943-B6B7-E8901E8E0534}" srcOrd="0" destOrd="0" presId="urn:microsoft.com/office/officeart/2005/8/layout/orgChart1"/>
    <dgm:cxn modelId="{4A9C8F8B-EF7A-431B-BEA5-17FF78022041}" type="presParOf" srcId="{365CB78C-29E0-4999-8A3D-AA1E2EFC28C6}" destId="{0B0EBF97-B6BA-441F-A1C0-3EA4B9BC3FEA}" srcOrd="1" destOrd="0" presId="urn:microsoft.com/office/officeart/2005/8/layout/orgChart1"/>
    <dgm:cxn modelId="{73AB8A0A-14C9-4D96-9AA6-9C9920A4BD89}" type="presParOf" srcId="{A3B439DB-5798-4D9E-8BB7-2BCD96A28D5A}" destId="{56F3EF56-E58A-4A56-B11E-E738AB970D03}" srcOrd="1" destOrd="0" presId="urn:microsoft.com/office/officeart/2005/8/layout/orgChart1"/>
    <dgm:cxn modelId="{3A13CF7A-331D-4324-8618-7BBFD57B1973}" type="presParOf" srcId="{56F3EF56-E58A-4A56-B11E-E738AB970D03}" destId="{2C1CD4AD-4D66-4D2F-BAEE-23898DF28628}" srcOrd="0" destOrd="0" presId="urn:microsoft.com/office/officeart/2005/8/layout/orgChart1"/>
    <dgm:cxn modelId="{32A82006-6FA5-44A6-AD35-8294FAB3FB43}" type="presParOf" srcId="{56F3EF56-E58A-4A56-B11E-E738AB970D03}" destId="{34225163-9169-453F-8AA8-142390300F2D}" srcOrd="1" destOrd="0" presId="urn:microsoft.com/office/officeart/2005/8/layout/orgChart1"/>
    <dgm:cxn modelId="{0CFE21CF-81BD-4785-AF4E-BFB50096EDB1}" type="presParOf" srcId="{34225163-9169-453F-8AA8-142390300F2D}" destId="{8C93F532-22E1-43FB-99DF-BF5A195ADBE1}" srcOrd="0" destOrd="0" presId="urn:microsoft.com/office/officeart/2005/8/layout/orgChart1"/>
    <dgm:cxn modelId="{DFF24456-2FF1-40DA-9882-8CA704585FB2}" type="presParOf" srcId="{8C93F532-22E1-43FB-99DF-BF5A195ADBE1}" destId="{6DECD520-F7EE-44EC-A09A-70267870EDA1}" srcOrd="0" destOrd="0" presId="urn:microsoft.com/office/officeart/2005/8/layout/orgChart1"/>
    <dgm:cxn modelId="{AEF4FD62-90D7-4913-AAC3-2B3F4801F693}" type="presParOf" srcId="{8C93F532-22E1-43FB-99DF-BF5A195ADBE1}" destId="{00A7D427-1B77-4816-9471-C058D8949A67}" srcOrd="1" destOrd="0" presId="urn:microsoft.com/office/officeart/2005/8/layout/orgChart1"/>
    <dgm:cxn modelId="{28BC980C-BD9E-4275-A2FC-CFC709264C48}" type="presParOf" srcId="{34225163-9169-453F-8AA8-142390300F2D}" destId="{B819FB5C-37A2-4DD8-9EAF-9A018AAC9886}" srcOrd="1" destOrd="0" presId="urn:microsoft.com/office/officeart/2005/8/layout/orgChart1"/>
    <dgm:cxn modelId="{DE13070B-3E99-401D-8447-4EFE1EE78ADE}" type="presParOf" srcId="{34225163-9169-453F-8AA8-142390300F2D}" destId="{C0E29B04-D52C-4639-990E-F4AED2A329AE}" srcOrd="2" destOrd="0" presId="urn:microsoft.com/office/officeart/2005/8/layout/orgChart1"/>
    <dgm:cxn modelId="{20213D98-213A-4DC2-B8BC-B28986FAFB51}" type="presParOf" srcId="{56F3EF56-E58A-4A56-B11E-E738AB970D03}" destId="{8D5C9BA4-9132-4421-89C3-072D989DB891}" srcOrd="2" destOrd="0" presId="urn:microsoft.com/office/officeart/2005/8/layout/orgChart1"/>
    <dgm:cxn modelId="{27C8ADBA-76B2-4EE6-ABE8-0B3534351CF8}" type="presParOf" srcId="{56F3EF56-E58A-4A56-B11E-E738AB970D03}" destId="{23784EF7-7E5C-492C-9DC3-05B01410F74F}" srcOrd="3" destOrd="0" presId="urn:microsoft.com/office/officeart/2005/8/layout/orgChart1"/>
    <dgm:cxn modelId="{97565471-A86F-453E-895B-FB31ECD562F4}" type="presParOf" srcId="{23784EF7-7E5C-492C-9DC3-05B01410F74F}" destId="{C0858314-ED9C-4415-96F8-348F030120A1}" srcOrd="0" destOrd="0" presId="urn:microsoft.com/office/officeart/2005/8/layout/orgChart1"/>
    <dgm:cxn modelId="{50DEAE75-77EC-4ED3-90FD-2F9E8373E196}" type="presParOf" srcId="{C0858314-ED9C-4415-96F8-348F030120A1}" destId="{B5596600-AC90-4147-B8AC-340358DA1E67}" srcOrd="0" destOrd="0" presId="urn:microsoft.com/office/officeart/2005/8/layout/orgChart1"/>
    <dgm:cxn modelId="{CBC56FF1-0C88-48AF-962E-075E58D1EB3A}" type="presParOf" srcId="{C0858314-ED9C-4415-96F8-348F030120A1}" destId="{39D6C518-BFE1-42D3-A6E3-188B9D19C0DE}" srcOrd="1" destOrd="0" presId="urn:microsoft.com/office/officeart/2005/8/layout/orgChart1"/>
    <dgm:cxn modelId="{9B621583-C9C3-454E-AA36-56A27351D434}" type="presParOf" srcId="{23784EF7-7E5C-492C-9DC3-05B01410F74F}" destId="{B4163038-6C21-4E4E-8192-12E0EA646E9A}" srcOrd="1" destOrd="0" presId="urn:microsoft.com/office/officeart/2005/8/layout/orgChart1"/>
    <dgm:cxn modelId="{51408BF6-F881-45C2-9EB6-C83AFA3CE3CF}" type="presParOf" srcId="{23784EF7-7E5C-492C-9DC3-05B01410F74F}" destId="{A038DE23-19F3-4C4E-A3FB-AAACC1A757FA}" srcOrd="2" destOrd="0" presId="urn:microsoft.com/office/officeart/2005/8/layout/orgChart1"/>
    <dgm:cxn modelId="{A71764B2-CB49-409A-AD7C-25180C574193}" type="presParOf" srcId="{56F3EF56-E58A-4A56-B11E-E738AB970D03}" destId="{EC0E98D1-293B-484A-B97D-C7F7DCD4CF5B}" srcOrd="4" destOrd="0" presId="urn:microsoft.com/office/officeart/2005/8/layout/orgChart1"/>
    <dgm:cxn modelId="{F4BD94BD-C755-4D33-8058-597BD2739B2D}" type="presParOf" srcId="{56F3EF56-E58A-4A56-B11E-E738AB970D03}" destId="{5314898C-D572-4822-ACA9-CCD04C6288CC}" srcOrd="5" destOrd="0" presId="urn:microsoft.com/office/officeart/2005/8/layout/orgChart1"/>
    <dgm:cxn modelId="{B4D6F780-1CE1-4EB9-AD22-7473D0BD505C}" type="presParOf" srcId="{5314898C-D572-4822-ACA9-CCD04C6288CC}" destId="{C9E2863F-61C2-457F-AEB0-DD6822F01F78}" srcOrd="0" destOrd="0" presId="urn:microsoft.com/office/officeart/2005/8/layout/orgChart1"/>
    <dgm:cxn modelId="{84289855-5412-4489-9263-8AD40FF2D792}" type="presParOf" srcId="{C9E2863F-61C2-457F-AEB0-DD6822F01F78}" destId="{84BDA471-D149-442D-9849-3520E984304D}" srcOrd="0" destOrd="0" presId="urn:microsoft.com/office/officeart/2005/8/layout/orgChart1"/>
    <dgm:cxn modelId="{BE1D68FA-FD83-455D-BE28-3FDBC9509CC6}" type="presParOf" srcId="{C9E2863F-61C2-457F-AEB0-DD6822F01F78}" destId="{FA906FFE-7D11-4146-BDA5-9380E1A150F0}" srcOrd="1" destOrd="0" presId="urn:microsoft.com/office/officeart/2005/8/layout/orgChart1"/>
    <dgm:cxn modelId="{46A880E3-C028-47A3-879C-1A60C924A417}" type="presParOf" srcId="{5314898C-D572-4822-ACA9-CCD04C6288CC}" destId="{372E32CF-38C1-48F5-92C6-96F19BB63CAF}" srcOrd="1" destOrd="0" presId="urn:microsoft.com/office/officeart/2005/8/layout/orgChart1"/>
    <dgm:cxn modelId="{68F0F45E-168A-4E88-A8EC-9567F23A1F41}" type="presParOf" srcId="{5314898C-D572-4822-ACA9-CCD04C6288CC}" destId="{6FFB56F0-A984-4127-A094-58F298F30446}" srcOrd="2" destOrd="0" presId="urn:microsoft.com/office/officeart/2005/8/layout/orgChart1"/>
    <dgm:cxn modelId="{D905ECEB-32DD-49F1-924E-0F7D2DF612BF}" type="presParOf" srcId="{56F3EF56-E58A-4A56-B11E-E738AB970D03}" destId="{E33217BD-A845-45D3-8F20-7EA8622B4808}" srcOrd="6" destOrd="0" presId="urn:microsoft.com/office/officeart/2005/8/layout/orgChart1"/>
    <dgm:cxn modelId="{9376F635-F458-45B0-A7D2-CA0AE1CDD0FB}" type="presParOf" srcId="{56F3EF56-E58A-4A56-B11E-E738AB970D03}" destId="{59649CD6-43F1-4FDD-87FA-2E4E9C70FFF8}" srcOrd="7" destOrd="0" presId="urn:microsoft.com/office/officeart/2005/8/layout/orgChart1"/>
    <dgm:cxn modelId="{A46EEBAC-3FAA-46C1-BFEB-5C255A56FE97}" type="presParOf" srcId="{59649CD6-43F1-4FDD-87FA-2E4E9C70FFF8}" destId="{9EB48281-DCD2-411C-A410-08EE453DC675}" srcOrd="0" destOrd="0" presId="urn:microsoft.com/office/officeart/2005/8/layout/orgChart1"/>
    <dgm:cxn modelId="{02759624-7104-4DFB-8351-712FDEB2A3EC}" type="presParOf" srcId="{9EB48281-DCD2-411C-A410-08EE453DC675}" destId="{5C8362B1-8AF3-4FDF-9C24-04A9C1E18BB9}" srcOrd="0" destOrd="0" presId="urn:microsoft.com/office/officeart/2005/8/layout/orgChart1"/>
    <dgm:cxn modelId="{B5FE31FE-5366-4FCD-A43A-EECAEADCEA95}" type="presParOf" srcId="{9EB48281-DCD2-411C-A410-08EE453DC675}" destId="{8F67F628-5814-4014-B254-9E57CF351FD9}" srcOrd="1" destOrd="0" presId="urn:microsoft.com/office/officeart/2005/8/layout/orgChart1"/>
    <dgm:cxn modelId="{6F779310-D0D5-4720-8E1B-5E847350BC9D}" type="presParOf" srcId="{59649CD6-43F1-4FDD-87FA-2E4E9C70FFF8}" destId="{4EBF4EDE-36C8-4948-8EB6-BBE35EFCC36E}" srcOrd="1" destOrd="0" presId="urn:microsoft.com/office/officeart/2005/8/layout/orgChart1"/>
    <dgm:cxn modelId="{04CA2413-915D-4A8B-AA04-E533C9312982}" type="presParOf" srcId="{59649CD6-43F1-4FDD-87FA-2E4E9C70FFF8}" destId="{A3613BE9-E408-4351-AA57-2E1C8AA11F45}" srcOrd="2" destOrd="0" presId="urn:microsoft.com/office/officeart/2005/8/layout/orgChart1"/>
    <dgm:cxn modelId="{F1FA71D7-B2CD-4E66-B9CD-20C1809A9981}" type="presParOf" srcId="{56F3EF56-E58A-4A56-B11E-E738AB970D03}" destId="{92AA5036-C0F6-43C9-AD9D-7D1089FD4F18}" srcOrd="8" destOrd="0" presId="urn:microsoft.com/office/officeart/2005/8/layout/orgChart1"/>
    <dgm:cxn modelId="{1B391168-B4C5-452B-B8A2-D20AD70C4AC5}" type="presParOf" srcId="{56F3EF56-E58A-4A56-B11E-E738AB970D03}" destId="{47157D4D-7CB9-430A-B219-0D47540DD605}" srcOrd="9" destOrd="0" presId="urn:microsoft.com/office/officeart/2005/8/layout/orgChart1"/>
    <dgm:cxn modelId="{13AA6F83-B690-451C-9FB1-5473EF0EBE27}" type="presParOf" srcId="{47157D4D-7CB9-430A-B219-0D47540DD605}" destId="{8B22AD1E-0AF9-42CD-8A1D-EEFBF9E5BD91}" srcOrd="0" destOrd="0" presId="urn:microsoft.com/office/officeart/2005/8/layout/orgChart1"/>
    <dgm:cxn modelId="{564B3E19-5F5D-403D-8D49-4D514B33EC7E}" type="presParOf" srcId="{8B22AD1E-0AF9-42CD-8A1D-EEFBF9E5BD91}" destId="{98FD3600-C6D8-4241-873B-156375166D14}" srcOrd="0" destOrd="0" presId="urn:microsoft.com/office/officeart/2005/8/layout/orgChart1"/>
    <dgm:cxn modelId="{60B5E83A-AB79-4620-94B3-DB9CCB37E4FB}" type="presParOf" srcId="{8B22AD1E-0AF9-42CD-8A1D-EEFBF9E5BD91}" destId="{95E1F5F3-876A-43FB-96C1-7FD0D10F635B}" srcOrd="1" destOrd="0" presId="urn:microsoft.com/office/officeart/2005/8/layout/orgChart1"/>
    <dgm:cxn modelId="{D0C8A707-36EE-4E6E-983E-1D0DD65C8789}" type="presParOf" srcId="{47157D4D-7CB9-430A-B219-0D47540DD605}" destId="{0B8E476D-AC31-4055-86B1-1C37F048D22E}" srcOrd="1" destOrd="0" presId="urn:microsoft.com/office/officeart/2005/8/layout/orgChart1"/>
    <dgm:cxn modelId="{645309DE-E0A3-4169-ACE1-365D2D143E44}" type="presParOf" srcId="{47157D4D-7CB9-430A-B219-0D47540DD605}" destId="{49F25E7F-EF1F-47E9-BF7F-B0E5554FFA25}" srcOrd="2" destOrd="0" presId="urn:microsoft.com/office/officeart/2005/8/layout/orgChart1"/>
    <dgm:cxn modelId="{A51C7EEE-279D-4B6E-AFEC-DCDC26DC5D5F}" type="presParOf" srcId="{A3B439DB-5798-4D9E-8BB7-2BCD96A28D5A}" destId="{0D108079-4C53-4309-8667-DBB20E0EAA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0B304-10D0-430B-AE2D-1FB4ED22BEB8}" type="doc">
      <dgm:prSet loTypeId="urn:microsoft.com/office/officeart/2005/8/layout/chevron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E5B85CA-7A0E-4B37-A898-796FEBD625F0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1</a:t>
          </a:r>
          <a:endParaRPr lang="ru-RU" b="1" dirty="0">
            <a:solidFill>
              <a:srgbClr val="00B050"/>
            </a:solidFill>
          </a:endParaRPr>
        </a:p>
      </dgm:t>
    </dgm:pt>
    <dgm:pt modelId="{1D3D7274-DD8A-4B0B-856A-9AAE431AB862}" type="parTrans" cxnId="{37857256-7783-4106-AB43-6E2F761A7CC5}">
      <dgm:prSet/>
      <dgm:spPr/>
      <dgm:t>
        <a:bodyPr/>
        <a:lstStyle/>
        <a:p>
          <a:endParaRPr lang="ru-RU"/>
        </a:p>
      </dgm:t>
    </dgm:pt>
    <dgm:pt modelId="{8876CA1D-6FF5-46C3-8144-1C729B1EF97B}" type="sibTrans" cxnId="{37857256-7783-4106-AB43-6E2F761A7CC5}">
      <dgm:prSet/>
      <dgm:spPr/>
      <dgm:t>
        <a:bodyPr/>
        <a:lstStyle/>
        <a:p>
          <a:endParaRPr lang="ru-RU"/>
        </a:p>
      </dgm:t>
    </dgm:pt>
    <dgm:pt modelId="{500AA1BF-453D-4DA0-8E4D-4465314DDD83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Публичные слушания по проекту бюджета Отрадо-Кубанского сельского поселения Гулькевичского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2FE94F33-F593-494A-9978-2AA699D57C8F}" type="parTrans" cxnId="{793E1AA7-E925-481E-B4AB-8A331E16EFEC}">
      <dgm:prSet/>
      <dgm:spPr/>
      <dgm:t>
        <a:bodyPr/>
        <a:lstStyle/>
        <a:p>
          <a:endParaRPr lang="ru-RU"/>
        </a:p>
      </dgm:t>
    </dgm:pt>
    <dgm:pt modelId="{E0699BFF-2BD7-466D-B11A-449510250F57}" type="sibTrans" cxnId="{793E1AA7-E925-481E-B4AB-8A331E16EFEC}">
      <dgm:prSet/>
      <dgm:spPr/>
      <dgm:t>
        <a:bodyPr/>
        <a:lstStyle/>
        <a:p>
          <a:endParaRPr lang="ru-RU"/>
        </a:p>
      </dgm:t>
    </dgm:pt>
    <dgm:pt modelId="{E402BD2C-9D62-4CDE-9BF3-9CF0FB12A6AB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2</a:t>
          </a:r>
          <a:endParaRPr lang="ru-RU" b="1" dirty="0">
            <a:solidFill>
              <a:srgbClr val="00B050"/>
            </a:solidFill>
          </a:endParaRPr>
        </a:p>
      </dgm:t>
    </dgm:pt>
    <dgm:pt modelId="{9D151876-9708-44EC-A7BF-368A251463E9}" type="parTrans" cxnId="{F06D579C-85DC-42D2-8446-B879172F70F5}">
      <dgm:prSet/>
      <dgm:spPr/>
      <dgm:t>
        <a:bodyPr/>
        <a:lstStyle/>
        <a:p>
          <a:endParaRPr lang="ru-RU"/>
        </a:p>
      </dgm:t>
    </dgm:pt>
    <dgm:pt modelId="{2EA24E8A-8530-4B8D-A38F-0E47F9C83AD6}" type="sibTrans" cxnId="{F06D579C-85DC-42D2-8446-B879172F70F5}">
      <dgm:prSet/>
      <dgm:spPr/>
      <dgm:t>
        <a:bodyPr/>
        <a:lstStyle/>
        <a:p>
          <a:endParaRPr lang="ru-RU"/>
        </a:p>
      </dgm:t>
    </dgm:pt>
    <dgm:pt modelId="{53CD0EAB-E4CF-4295-9453-29B2FC7EA03D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Публичные слушания по отчету об исполнению бюджета Отрадо-Кубанского сельского поселения Гулькевичского района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08EA46F9-A47D-4614-815A-FB9EBBF9F12E}" type="parTrans" cxnId="{601F2DAF-0CB7-4D85-BAC7-638F7F227929}">
      <dgm:prSet/>
      <dgm:spPr/>
      <dgm:t>
        <a:bodyPr/>
        <a:lstStyle/>
        <a:p>
          <a:endParaRPr lang="ru-RU"/>
        </a:p>
      </dgm:t>
    </dgm:pt>
    <dgm:pt modelId="{D22F39C8-96D9-4F74-84D1-ACB01FD3553B}" type="sibTrans" cxnId="{601F2DAF-0CB7-4D85-BAC7-638F7F227929}">
      <dgm:prSet/>
      <dgm:spPr/>
      <dgm:t>
        <a:bodyPr/>
        <a:lstStyle/>
        <a:p>
          <a:endParaRPr lang="ru-RU"/>
        </a:p>
      </dgm:t>
    </dgm:pt>
    <dgm:pt modelId="{491A5B80-29A1-44C7-8A86-364E83658C93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3</a:t>
          </a:r>
          <a:endParaRPr lang="ru-RU" b="1" dirty="0">
            <a:solidFill>
              <a:srgbClr val="00B050"/>
            </a:solidFill>
          </a:endParaRPr>
        </a:p>
      </dgm:t>
    </dgm:pt>
    <dgm:pt modelId="{17BC1CD9-68B5-438D-BDC7-A4AF4B18E3D8}" type="parTrans" cxnId="{B9DA997B-8485-4562-8075-88A4FC470641}">
      <dgm:prSet/>
      <dgm:spPr/>
      <dgm:t>
        <a:bodyPr/>
        <a:lstStyle/>
        <a:p>
          <a:endParaRPr lang="ru-RU"/>
        </a:p>
      </dgm:t>
    </dgm:pt>
    <dgm:pt modelId="{0A54D13C-761A-43C9-8E31-FC565EE7D759}" type="sibTrans" cxnId="{B9DA997B-8485-4562-8075-88A4FC470641}">
      <dgm:prSet/>
      <dgm:spPr/>
      <dgm:t>
        <a:bodyPr/>
        <a:lstStyle/>
        <a:p>
          <a:endParaRPr lang="ru-RU"/>
        </a:p>
      </dgm:t>
    </dgm:pt>
    <dgm:pt modelId="{BCA2DFE4-F71A-4AAC-AD30-1722AB202B08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Общественные обсуждения муниципальных программ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A81584A4-74F0-487A-AC15-5C41A27064D3}" type="parTrans" cxnId="{E5B20F17-3B88-4CC9-86A4-C9FC2A76AEB7}">
      <dgm:prSet/>
      <dgm:spPr/>
      <dgm:t>
        <a:bodyPr/>
        <a:lstStyle/>
        <a:p>
          <a:endParaRPr lang="ru-RU"/>
        </a:p>
      </dgm:t>
    </dgm:pt>
    <dgm:pt modelId="{71C6C8EF-9F3A-42B5-B8AA-F7A3532CCEE1}" type="sibTrans" cxnId="{E5B20F17-3B88-4CC9-86A4-C9FC2A76AEB7}">
      <dgm:prSet/>
      <dgm:spPr/>
      <dgm:t>
        <a:bodyPr/>
        <a:lstStyle/>
        <a:p>
          <a:endParaRPr lang="ru-RU"/>
        </a:p>
      </dgm:t>
    </dgm:pt>
    <dgm:pt modelId="{508F4EE1-4B34-4A64-B8FA-2C5791E16DE8}" type="pres">
      <dgm:prSet presAssocID="{6750B304-10D0-430B-AE2D-1FB4ED22BE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21F09-AFAD-46CF-AD9B-DF91F230157F}" type="pres">
      <dgm:prSet presAssocID="{4E5B85CA-7A0E-4B37-A898-796FEBD625F0}" presName="composite" presStyleCnt="0"/>
      <dgm:spPr/>
    </dgm:pt>
    <dgm:pt modelId="{1F09343F-E181-4310-BBDC-EB08F80BB61A}" type="pres">
      <dgm:prSet presAssocID="{4E5B85CA-7A0E-4B37-A898-796FEBD625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F5074-F8FF-4083-ABC1-3D290C626538}" type="pres">
      <dgm:prSet presAssocID="{4E5B85CA-7A0E-4B37-A898-796FEBD625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F665C-30AF-4312-B877-AEBF723B6994}" type="pres">
      <dgm:prSet presAssocID="{8876CA1D-6FF5-46C3-8144-1C729B1EF97B}" presName="sp" presStyleCnt="0"/>
      <dgm:spPr/>
    </dgm:pt>
    <dgm:pt modelId="{D8FD33F2-84E6-4D93-B867-3E29A98B26BA}" type="pres">
      <dgm:prSet presAssocID="{E402BD2C-9D62-4CDE-9BF3-9CF0FB12A6AB}" presName="composite" presStyleCnt="0"/>
      <dgm:spPr/>
    </dgm:pt>
    <dgm:pt modelId="{46AAA4F9-73B1-4B65-A836-3C237DA39C9A}" type="pres">
      <dgm:prSet presAssocID="{E402BD2C-9D62-4CDE-9BF3-9CF0FB12A6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36C92-8279-4870-BD9E-12553DE42235}" type="pres">
      <dgm:prSet presAssocID="{E402BD2C-9D62-4CDE-9BF3-9CF0FB12A6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FE3DD-92F6-48F9-9723-F5434CE054FB}" type="pres">
      <dgm:prSet presAssocID="{2EA24E8A-8530-4B8D-A38F-0E47F9C83AD6}" presName="sp" presStyleCnt="0"/>
      <dgm:spPr/>
    </dgm:pt>
    <dgm:pt modelId="{64D60023-F8EF-4845-B108-86813AC6CBC3}" type="pres">
      <dgm:prSet presAssocID="{491A5B80-29A1-44C7-8A86-364E83658C93}" presName="composite" presStyleCnt="0"/>
      <dgm:spPr/>
    </dgm:pt>
    <dgm:pt modelId="{595CCB52-E446-4175-B40C-8B9F5844537B}" type="pres">
      <dgm:prSet presAssocID="{491A5B80-29A1-44C7-8A86-364E83658C9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6F7C0-0829-41BB-AA46-5EB197CE2B93}" type="pres">
      <dgm:prSet presAssocID="{491A5B80-29A1-44C7-8A86-364E83658C9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F2DAF-0CB7-4D85-BAC7-638F7F227929}" srcId="{E402BD2C-9D62-4CDE-9BF3-9CF0FB12A6AB}" destId="{53CD0EAB-E4CF-4295-9453-29B2FC7EA03D}" srcOrd="0" destOrd="0" parTransId="{08EA46F9-A47D-4614-815A-FB9EBBF9F12E}" sibTransId="{D22F39C8-96D9-4F74-84D1-ACB01FD3553B}"/>
    <dgm:cxn modelId="{F06D579C-85DC-42D2-8446-B879172F70F5}" srcId="{6750B304-10D0-430B-AE2D-1FB4ED22BEB8}" destId="{E402BD2C-9D62-4CDE-9BF3-9CF0FB12A6AB}" srcOrd="1" destOrd="0" parTransId="{9D151876-9708-44EC-A7BF-368A251463E9}" sibTransId="{2EA24E8A-8530-4B8D-A38F-0E47F9C83AD6}"/>
    <dgm:cxn modelId="{56DBD9B2-F27B-47D4-B320-95E6DEDAF3D2}" type="presOf" srcId="{500AA1BF-453D-4DA0-8E4D-4465314DDD83}" destId="{D30F5074-F8FF-4083-ABC1-3D290C626538}" srcOrd="0" destOrd="0" presId="urn:microsoft.com/office/officeart/2005/8/layout/chevron2"/>
    <dgm:cxn modelId="{01FD5964-CD00-4DB4-8FD0-3B3813BFAC90}" type="presOf" srcId="{4E5B85CA-7A0E-4B37-A898-796FEBD625F0}" destId="{1F09343F-E181-4310-BBDC-EB08F80BB61A}" srcOrd="0" destOrd="0" presId="urn:microsoft.com/office/officeart/2005/8/layout/chevron2"/>
    <dgm:cxn modelId="{B9DA997B-8485-4562-8075-88A4FC470641}" srcId="{6750B304-10D0-430B-AE2D-1FB4ED22BEB8}" destId="{491A5B80-29A1-44C7-8A86-364E83658C93}" srcOrd="2" destOrd="0" parTransId="{17BC1CD9-68B5-438D-BDC7-A4AF4B18E3D8}" sibTransId="{0A54D13C-761A-43C9-8E31-FC565EE7D759}"/>
    <dgm:cxn modelId="{DF595729-81C5-48A0-86AE-A7D080F28E2C}" type="presOf" srcId="{53CD0EAB-E4CF-4295-9453-29B2FC7EA03D}" destId="{8F436C92-8279-4870-BD9E-12553DE42235}" srcOrd="0" destOrd="0" presId="urn:microsoft.com/office/officeart/2005/8/layout/chevron2"/>
    <dgm:cxn modelId="{4819CA34-51DD-40A6-9D8D-6908C5BBE216}" type="presOf" srcId="{BCA2DFE4-F71A-4AAC-AD30-1722AB202B08}" destId="{BB06F7C0-0829-41BB-AA46-5EB197CE2B93}" srcOrd="0" destOrd="0" presId="urn:microsoft.com/office/officeart/2005/8/layout/chevron2"/>
    <dgm:cxn modelId="{E5B20F17-3B88-4CC9-86A4-C9FC2A76AEB7}" srcId="{491A5B80-29A1-44C7-8A86-364E83658C93}" destId="{BCA2DFE4-F71A-4AAC-AD30-1722AB202B08}" srcOrd="0" destOrd="0" parTransId="{A81584A4-74F0-487A-AC15-5C41A27064D3}" sibTransId="{71C6C8EF-9F3A-42B5-B8AA-F7A3532CCEE1}"/>
    <dgm:cxn modelId="{E93885DD-1BAC-42CD-8244-F612936B3E93}" type="presOf" srcId="{491A5B80-29A1-44C7-8A86-364E83658C93}" destId="{595CCB52-E446-4175-B40C-8B9F5844537B}" srcOrd="0" destOrd="0" presId="urn:microsoft.com/office/officeart/2005/8/layout/chevron2"/>
    <dgm:cxn modelId="{37857256-7783-4106-AB43-6E2F761A7CC5}" srcId="{6750B304-10D0-430B-AE2D-1FB4ED22BEB8}" destId="{4E5B85CA-7A0E-4B37-A898-796FEBD625F0}" srcOrd="0" destOrd="0" parTransId="{1D3D7274-DD8A-4B0B-856A-9AAE431AB862}" sibTransId="{8876CA1D-6FF5-46C3-8144-1C729B1EF97B}"/>
    <dgm:cxn modelId="{811CBB80-BB42-43B6-B6F1-50EFEB1F310D}" type="presOf" srcId="{6750B304-10D0-430B-AE2D-1FB4ED22BEB8}" destId="{508F4EE1-4B34-4A64-B8FA-2C5791E16DE8}" srcOrd="0" destOrd="0" presId="urn:microsoft.com/office/officeart/2005/8/layout/chevron2"/>
    <dgm:cxn modelId="{23A9951C-DD96-4181-ABD3-183A7E7FADD8}" type="presOf" srcId="{E402BD2C-9D62-4CDE-9BF3-9CF0FB12A6AB}" destId="{46AAA4F9-73B1-4B65-A836-3C237DA39C9A}" srcOrd="0" destOrd="0" presId="urn:microsoft.com/office/officeart/2005/8/layout/chevron2"/>
    <dgm:cxn modelId="{793E1AA7-E925-481E-B4AB-8A331E16EFEC}" srcId="{4E5B85CA-7A0E-4B37-A898-796FEBD625F0}" destId="{500AA1BF-453D-4DA0-8E4D-4465314DDD83}" srcOrd="0" destOrd="0" parTransId="{2FE94F33-F593-494A-9978-2AA699D57C8F}" sibTransId="{E0699BFF-2BD7-466D-B11A-449510250F57}"/>
    <dgm:cxn modelId="{B1026AF4-E568-4E75-AB2A-E1FEC35EF379}" type="presParOf" srcId="{508F4EE1-4B34-4A64-B8FA-2C5791E16DE8}" destId="{39821F09-AFAD-46CF-AD9B-DF91F230157F}" srcOrd="0" destOrd="0" presId="urn:microsoft.com/office/officeart/2005/8/layout/chevron2"/>
    <dgm:cxn modelId="{15891EEE-12E7-450B-9781-2100843ABC10}" type="presParOf" srcId="{39821F09-AFAD-46CF-AD9B-DF91F230157F}" destId="{1F09343F-E181-4310-BBDC-EB08F80BB61A}" srcOrd="0" destOrd="0" presId="urn:microsoft.com/office/officeart/2005/8/layout/chevron2"/>
    <dgm:cxn modelId="{5215D5C2-1867-44C5-82F5-329CD432FA02}" type="presParOf" srcId="{39821F09-AFAD-46CF-AD9B-DF91F230157F}" destId="{D30F5074-F8FF-4083-ABC1-3D290C626538}" srcOrd="1" destOrd="0" presId="urn:microsoft.com/office/officeart/2005/8/layout/chevron2"/>
    <dgm:cxn modelId="{5B56D2DF-B865-498D-9D04-B598D9140D0D}" type="presParOf" srcId="{508F4EE1-4B34-4A64-B8FA-2C5791E16DE8}" destId="{6BAF665C-30AF-4312-B877-AEBF723B6994}" srcOrd="1" destOrd="0" presId="urn:microsoft.com/office/officeart/2005/8/layout/chevron2"/>
    <dgm:cxn modelId="{F50182F6-3CA9-4A48-8638-E542B1A7AC3F}" type="presParOf" srcId="{508F4EE1-4B34-4A64-B8FA-2C5791E16DE8}" destId="{D8FD33F2-84E6-4D93-B867-3E29A98B26BA}" srcOrd="2" destOrd="0" presId="urn:microsoft.com/office/officeart/2005/8/layout/chevron2"/>
    <dgm:cxn modelId="{197A9FE0-A187-4AEF-9791-69EB01A77062}" type="presParOf" srcId="{D8FD33F2-84E6-4D93-B867-3E29A98B26BA}" destId="{46AAA4F9-73B1-4B65-A836-3C237DA39C9A}" srcOrd="0" destOrd="0" presId="urn:microsoft.com/office/officeart/2005/8/layout/chevron2"/>
    <dgm:cxn modelId="{918C7A4B-E808-4FE6-9216-F4494C2BBC52}" type="presParOf" srcId="{D8FD33F2-84E6-4D93-B867-3E29A98B26BA}" destId="{8F436C92-8279-4870-BD9E-12553DE42235}" srcOrd="1" destOrd="0" presId="urn:microsoft.com/office/officeart/2005/8/layout/chevron2"/>
    <dgm:cxn modelId="{C57BEB49-70C3-43B5-A4B3-343AFBCA5DE4}" type="presParOf" srcId="{508F4EE1-4B34-4A64-B8FA-2C5791E16DE8}" destId="{A97FE3DD-92F6-48F9-9723-F5434CE054FB}" srcOrd="3" destOrd="0" presId="urn:microsoft.com/office/officeart/2005/8/layout/chevron2"/>
    <dgm:cxn modelId="{C5EF4B16-DD30-4517-9D76-98488683B395}" type="presParOf" srcId="{508F4EE1-4B34-4A64-B8FA-2C5791E16DE8}" destId="{64D60023-F8EF-4845-B108-86813AC6CBC3}" srcOrd="4" destOrd="0" presId="urn:microsoft.com/office/officeart/2005/8/layout/chevron2"/>
    <dgm:cxn modelId="{0326670B-1379-49F6-9560-EDE1CF988C0C}" type="presParOf" srcId="{64D60023-F8EF-4845-B108-86813AC6CBC3}" destId="{595CCB52-E446-4175-B40C-8B9F5844537B}" srcOrd="0" destOrd="0" presId="urn:microsoft.com/office/officeart/2005/8/layout/chevron2"/>
    <dgm:cxn modelId="{7CD9EE24-3316-493E-A137-B711F34A2E0F}" type="presParOf" srcId="{64D60023-F8EF-4845-B108-86813AC6CBC3}" destId="{BB06F7C0-0829-41BB-AA46-5EB197CE2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93F52-9802-4D41-B660-3BE3BA098B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DCB2D5-3457-46EA-B0B2-0C473070E1F1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111AD7"/>
              </a:solidFill>
            </a:rPr>
            <a:t>Классификация расходов по признакам</a:t>
          </a:r>
          <a:endParaRPr lang="ru-RU" sz="1400" dirty="0">
            <a:solidFill>
              <a:srgbClr val="111AD7"/>
            </a:solidFill>
          </a:endParaRPr>
        </a:p>
      </dgm:t>
    </dgm:pt>
    <dgm:pt modelId="{C962C642-3CF5-445C-915F-4A3BEDA5C822}" type="parTrans" cxnId="{7B3178E8-2633-4FF9-AFF6-BF7D476B4D3D}">
      <dgm:prSet/>
      <dgm:spPr/>
      <dgm:t>
        <a:bodyPr/>
        <a:lstStyle/>
        <a:p>
          <a:endParaRPr lang="ru-RU"/>
        </a:p>
      </dgm:t>
    </dgm:pt>
    <dgm:pt modelId="{56AC5B07-FFDE-4762-A7D2-A94CD87D8072}" type="sibTrans" cxnId="{7B3178E8-2633-4FF9-AFF6-BF7D476B4D3D}">
      <dgm:prSet/>
      <dgm:spPr/>
      <dgm:t>
        <a:bodyPr/>
        <a:lstStyle/>
        <a:p>
          <a:endParaRPr lang="ru-RU"/>
        </a:p>
      </dgm:t>
    </dgm:pt>
    <dgm:pt modelId="{F3F9D2D5-F0C2-424F-A4BD-226C8A9E7369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u="sng" dirty="0" smtClean="0">
              <a:solidFill>
                <a:schemeClr val="tx1">
                  <a:lumMod val="50000"/>
                  <a:lumOff val="50000"/>
                </a:schemeClr>
              </a:solidFill>
            </a:rPr>
            <a:t>Функциональная</a:t>
          </a:r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отражает направление средств бюджета на выполнение основных функций (раздел-подраздел-целевые статьи-виды расходов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446D6E7-A459-4594-8D80-7AA5062DB5CF}" type="parTrans" cxnId="{E544CC13-DC2B-45CA-9DEB-764723027035}">
      <dgm:prSet/>
      <dgm:spPr/>
      <dgm:t>
        <a:bodyPr/>
        <a:lstStyle/>
        <a:p>
          <a:endParaRPr lang="ru-RU"/>
        </a:p>
      </dgm:t>
    </dgm:pt>
    <dgm:pt modelId="{A8884A48-9EAE-4345-BA6A-D196337179E3}" type="sibTrans" cxnId="{E544CC13-DC2B-45CA-9DEB-764723027035}">
      <dgm:prSet/>
      <dgm:spPr/>
      <dgm:t>
        <a:bodyPr/>
        <a:lstStyle/>
        <a:p>
          <a:endParaRPr lang="ru-RU"/>
        </a:p>
      </dgm:t>
    </dgm:pt>
    <dgm:pt modelId="{0610B48B-F5F9-4A3B-858D-96AA418C6F9D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u="sng" dirty="0" smtClean="0">
              <a:solidFill>
                <a:schemeClr val="tx1">
                  <a:lumMod val="50000"/>
                  <a:lumOff val="50000"/>
                </a:schemeClr>
              </a:solidFill>
            </a:rPr>
            <a:t>Ведомственная</a:t>
          </a:r>
          <a:r>
            <a:rPr lang="ru-RU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бюджетных средств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F542D0A-18CC-47DF-80AD-A54D59691869}" type="parTrans" cxnId="{8FB387C3-EC12-41E3-9E94-F82123E0FB94}">
      <dgm:prSet/>
      <dgm:spPr/>
      <dgm:t>
        <a:bodyPr/>
        <a:lstStyle/>
        <a:p>
          <a:endParaRPr lang="ru-RU"/>
        </a:p>
      </dgm:t>
    </dgm:pt>
    <dgm:pt modelId="{27FF909C-D3D1-4C2E-8C0D-59D32B91D4FC}" type="sibTrans" cxnId="{8FB387C3-EC12-41E3-9E94-F82123E0FB94}">
      <dgm:prSet/>
      <dgm:spPr/>
      <dgm:t>
        <a:bodyPr/>
        <a:lstStyle/>
        <a:p>
          <a:endParaRPr lang="ru-RU"/>
        </a:p>
      </dgm:t>
    </dgm:pt>
    <dgm:pt modelId="{69474689-727B-432A-8C05-1F89648C59A2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u="sng" dirty="0" smtClean="0">
              <a:solidFill>
                <a:schemeClr val="tx1">
                  <a:lumMod val="50000"/>
                  <a:lumOff val="50000"/>
                </a:schemeClr>
              </a:solidFill>
            </a:rPr>
            <a:t>Экономическая</a:t>
          </a:r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 (категория расходов-группы-предметные статьи-подстатьи)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7262E8D-9343-4ADB-9026-FE0E7D5C4291}" type="parTrans" cxnId="{1D896C70-A4BA-4B48-8D5B-0CEED02D691C}">
      <dgm:prSet/>
      <dgm:spPr/>
      <dgm:t>
        <a:bodyPr/>
        <a:lstStyle/>
        <a:p>
          <a:endParaRPr lang="ru-RU"/>
        </a:p>
      </dgm:t>
    </dgm:pt>
    <dgm:pt modelId="{2755FA0B-EE95-48C4-A75D-3BD553AFAA81}" type="sibTrans" cxnId="{1D896C70-A4BA-4B48-8D5B-0CEED02D691C}">
      <dgm:prSet/>
      <dgm:spPr/>
      <dgm:t>
        <a:bodyPr/>
        <a:lstStyle/>
        <a:p>
          <a:endParaRPr lang="ru-RU"/>
        </a:p>
      </dgm:t>
    </dgm:pt>
    <dgm:pt modelId="{572832A3-8C6B-441E-A8A3-DA11E2D1FA41}" type="pres">
      <dgm:prSet presAssocID="{4FC93F52-9802-4D41-B660-3BE3BA098B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34EAAE-C2A9-4E16-B958-0593D6A53397}" type="pres">
      <dgm:prSet presAssocID="{0CDCB2D5-3457-46EA-B0B2-0C473070E1F1}" presName="hierRoot1" presStyleCnt="0">
        <dgm:presLayoutVars>
          <dgm:hierBranch val="init"/>
        </dgm:presLayoutVars>
      </dgm:prSet>
      <dgm:spPr/>
    </dgm:pt>
    <dgm:pt modelId="{A1B274C0-4268-4907-A9E9-CE27479414A2}" type="pres">
      <dgm:prSet presAssocID="{0CDCB2D5-3457-46EA-B0B2-0C473070E1F1}" presName="rootComposite1" presStyleCnt="0"/>
      <dgm:spPr/>
    </dgm:pt>
    <dgm:pt modelId="{047E399D-C48A-4B78-A801-98849CF8BFC9}" type="pres">
      <dgm:prSet presAssocID="{0CDCB2D5-3457-46EA-B0B2-0C473070E1F1}" presName="rootText1" presStyleLbl="node0" presStyleIdx="0" presStyleCnt="1" custScaleX="77236" custScaleY="72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17E29-39D3-43B9-BAE1-9EA69E758454}" type="pres">
      <dgm:prSet presAssocID="{0CDCB2D5-3457-46EA-B0B2-0C473070E1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1A27B1-781F-490C-8B1E-24F2B537ADA4}" type="pres">
      <dgm:prSet presAssocID="{0CDCB2D5-3457-46EA-B0B2-0C473070E1F1}" presName="hierChild2" presStyleCnt="0"/>
      <dgm:spPr/>
    </dgm:pt>
    <dgm:pt modelId="{E57245FC-4177-45CA-9402-28857244E98A}" type="pres">
      <dgm:prSet presAssocID="{8446D6E7-A459-4594-8D80-7AA5062DB5C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4DF2996-0AD0-461E-B154-83AA960AEF36}" type="pres">
      <dgm:prSet presAssocID="{F3F9D2D5-F0C2-424F-A4BD-226C8A9E7369}" presName="hierRoot2" presStyleCnt="0">
        <dgm:presLayoutVars>
          <dgm:hierBranch val="init"/>
        </dgm:presLayoutVars>
      </dgm:prSet>
      <dgm:spPr/>
    </dgm:pt>
    <dgm:pt modelId="{2D18C780-1EEC-46CF-A523-0A568C9D4BAE}" type="pres">
      <dgm:prSet presAssocID="{F3F9D2D5-F0C2-424F-A4BD-226C8A9E7369}" presName="rootComposite" presStyleCnt="0"/>
      <dgm:spPr/>
    </dgm:pt>
    <dgm:pt modelId="{EF019625-3878-4AB9-B4A0-7E8D04555E1D}" type="pres">
      <dgm:prSet presAssocID="{F3F9D2D5-F0C2-424F-A4BD-226C8A9E73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ECD21-4B1B-4AAD-A780-5BCA2A3E4F18}" type="pres">
      <dgm:prSet presAssocID="{F3F9D2D5-F0C2-424F-A4BD-226C8A9E7369}" presName="rootConnector" presStyleLbl="node2" presStyleIdx="0" presStyleCnt="3"/>
      <dgm:spPr/>
      <dgm:t>
        <a:bodyPr/>
        <a:lstStyle/>
        <a:p>
          <a:endParaRPr lang="ru-RU"/>
        </a:p>
      </dgm:t>
    </dgm:pt>
    <dgm:pt modelId="{6294D500-E1B9-4005-BB3C-A0A85FBB746D}" type="pres">
      <dgm:prSet presAssocID="{F3F9D2D5-F0C2-424F-A4BD-226C8A9E7369}" presName="hierChild4" presStyleCnt="0"/>
      <dgm:spPr/>
    </dgm:pt>
    <dgm:pt modelId="{0958F504-4977-4ACC-B56A-A02440947E16}" type="pres">
      <dgm:prSet presAssocID="{F3F9D2D5-F0C2-424F-A4BD-226C8A9E7369}" presName="hierChild5" presStyleCnt="0"/>
      <dgm:spPr/>
    </dgm:pt>
    <dgm:pt modelId="{0EBEA187-BEBC-4FA0-885E-D20796DAA36C}" type="pres">
      <dgm:prSet presAssocID="{5F542D0A-18CC-47DF-80AD-A54D5969186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7AF5795-620E-44B2-A0EC-8055A0640B09}" type="pres">
      <dgm:prSet presAssocID="{0610B48B-F5F9-4A3B-858D-96AA418C6F9D}" presName="hierRoot2" presStyleCnt="0">
        <dgm:presLayoutVars>
          <dgm:hierBranch val="init"/>
        </dgm:presLayoutVars>
      </dgm:prSet>
      <dgm:spPr/>
    </dgm:pt>
    <dgm:pt modelId="{15D130B3-A992-4AA8-B3F8-D31304C2CA77}" type="pres">
      <dgm:prSet presAssocID="{0610B48B-F5F9-4A3B-858D-96AA418C6F9D}" presName="rootComposite" presStyleCnt="0"/>
      <dgm:spPr/>
    </dgm:pt>
    <dgm:pt modelId="{3C51238D-3869-4659-8562-12AB1C8A694F}" type="pres">
      <dgm:prSet presAssocID="{0610B48B-F5F9-4A3B-858D-96AA418C6F9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CCAA1-F894-4F05-BC98-C308081F67A2}" type="pres">
      <dgm:prSet presAssocID="{0610B48B-F5F9-4A3B-858D-96AA418C6F9D}" presName="rootConnector" presStyleLbl="node2" presStyleIdx="1" presStyleCnt="3"/>
      <dgm:spPr/>
      <dgm:t>
        <a:bodyPr/>
        <a:lstStyle/>
        <a:p>
          <a:endParaRPr lang="ru-RU"/>
        </a:p>
      </dgm:t>
    </dgm:pt>
    <dgm:pt modelId="{A7436D86-A1C8-4218-9D06-112EBD7E458F}" type="pres">
      <dgm:prSet presAssocID="{0610B48B-F5F9-4A3B-858D-96AA418C6F9D}" presName="hierChild4" presStyleCnt="0"/>
      <dgm:spPr/>
    </dgm:pt>
    <dgm:pt modelId="{E83AC6F6-5BB0-4B2D-AC87-5C8BAEFC0AE2}" type="pres">
      <dgm:prSet presAssocID="{0610B48B-F5F9-4A3B-858D-96AA418C6F9D}" presName="hierChild5" presStyleCnt="0"/>
      <dgm:spPr/>
    </dgm:pt>
    <dgm:pt modelId="{EDD54353-5685-4606-96FE-30D665A1D7AE}" type="pres">
      <dgm:prSet presAssocID="{D7262E8D-9343-4ADB-9026-FE0E7D5C42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C15E3A-EAC2-4FBB-8EE7-198C08A235B2}" type="pres">
      <dgm:prSet presAssocID="{69474689-727B-432A-8C05-1F89648C59A2}" presName="hierRoot2" presStyleCnt="0">
        <dgm:presLayoutVars>
          <dgm:hierBranch val="init"/>
        </dgm:presLayoutVars>
      </dgm:prSet>
      <dgm:spPr/>
    </dgm:pt>
    <dgm:pt modelId="{86AA749D-8727-42EA-8689-032BA1495F87}" type="pres">
      <dgm:prSet presAssocID="{69474689-727B-432A-8C05-1F89648C59A2}" presName="rootComposite" presStyleCnt="0"/>
      <dgm:spPr/>
    </dgm:pt>
    <dgm:pt modelId="{783F4D17-6C21-448A-82EF-D552D77CE21F}" type="pres">
      <dgm:prSet presAssocID="{69474689-727B-432A-8C05-1F89648C59A2}" presName="rootText" presStyleLbl="node2" presStyleIdx="2" presStyleCnt="3" custScaleX="109439" custScaleY="10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F24F5B-AC6F-4C60-9FA6-FA328B0ADDFA}" type="pres">
      <dgm:prSet presAssocID="{69474689-727B-432A-8C05-1F89648C59A2}" presName="rootConnector" presStyleLbl="node2" presStyleIdx="2" presStyleCnt="3"/>
      <dgm:spPr/>
      <dgm:t>
        <a:bodyPr/>
        <a:lstStyle/>
        <a:p>
          <a:endParaRPr lang="ru-RU"/>
        </a:p>
      </dgm:t>
    </dgm:pt>
    <dgm:pt modelId="{DEC74CED-9578-47E9-9C99-70B4E7459207}" type="pres">
      <dgm:prSet presAssocID="{69474689-727B-432A-8C05-1F89648C59A2}" presName="hierChild4" presStyleCnt="0"/>
      <dgm:spPr/>
    </dgm:pt>
    <dgm:pt modelId="{0A223D6C-C8A6-4736-9681-5CF7A432210F}" type="pres">
      <dgm:prSet presAssocID="{69474689-727B-432A-8C05-1F89648C59A2}" presName="hierChild5" presStyleCnt="0"/>
      <dgm:spPr/>
    </dgm:pt>
    <dgm:pt modelId="{3CD0858C-4BFC-4D74-9E11-AA4C0F6EB7DD}" type="pres">
      <dgm:prSet presAssocID="{0CDCB2D5-3457-46EA-B0B2-0C473070E1F1}" presName="hierChild3" presStyleCnt="0"/>
      <dgm:spPr/>
    </dgm:pt>
  </dgm:ptLst>
  <dgm:cxnLst>
    <dgm:cxn modelId="{8E1BED28-0650-4A51-8158-A19A50108ACF}" type="presOf" srcId="{F3F9D2D5-F0C2-424F-A4BD-226C8A9E7369}" destId="{568ECD21-4B1B-4AAD-A780-5BCA2A3E4F18}" srcOrd="1" destOrd="0" presId="urn:microsoft.com/office/officeart/2005/8/layout/orgChart1"/>
    <dgm:cxn modelId="{9FA24B5D-E7B4-4B47-BD98-0845591E6788}" type="presOf" srcId="{5F542D0A-18CC-47DF-80AD-A54D59691869}" destId="{0EBEA187-BEBC-4FA0-885E-D20796DAA36C}" srcOrd="0" destOrd="0" presId="urn:microsoft.com/office/officeart/2005/8/layout/orgChart1"/>
    <dgm:cxn modelId="{C86FEF8D-8130-440F-9C85-D23D0A9A7E2B}" type="presOf" srcId="{0CDCB2D5-3457-46EA-B0B2-0C473070E1F1}" destId="{047E399D-C48A-4B78-A801-98849CF8BFC9}" srcOrd="0" destOrd="0" presId="urn:microsoft.com/office/officeart/2005/8/layout/orgChart1"/>
    <dgm:cxn modelId="{8FB387C3-EC12-41E3-9E94-F82123E0FB94}" srcId="{0CDCB2D5-3457-46EA-B0B2-0C473070E1F1}" destId="{0610B48B-F5F9-4A3B-858D-96AA418C6F9D}" srcOrd="1" destOrd="0" parTransId="{5F542D0A-18CC-47DF-80AD-A54D59691869}" sibTransId="{27FF909C-D3D1-4C2E-8C0D-59D32B91D4FC}"/>
    <dgm:cxn modelId="{F67043A7-01C0-4969-8041-E2298229CC6C}" type="presOf" srcId="{69474689-727B-432A-8C05-1F89648C59A2}" destId="{65F24F5B-AC6F-4C60-9FA6-FA328B0ADDFA}" srcOrd="1" destOrd="0" presId="urn:microsoft.com/office/officeart/2005/8/layout/orgChart1"/>
    <dgm:cxn modelId="{DDBF6DA5-6E4C-4EDD-B18E-75106E5D9241}" type="presOf" srcId="{D7262E8D-9343-4ADB-9026-FE0E7D5C4291}" destId="{EDD54353-5685-4606-96FE-30D665A1D7AE}" srcOrd="0" destOrd="0" presId="urn:microsoft.com/office/officeart/2005/8/layout/orgChart1"/>
    <dgm:cxn modelId="{7B3178E8-2633-4FF9-AFF6-BF7D476B4D3D}" srcId="{4FC93F52-9802-4D41-B660-3BE3BA098B2F}" destId="{0CDCB2D5-3457-46EA-B0B2-0C473070E1F1}" srcOrd="0" destOrd="0" parTransId="{C962C642-3CF5-445C-915F-4A3BEDA5C822}" sibTransId="{56AC5B07-FFDE-4762-A7D2-A94CD87D8072}"/>
    <dgm:cxn modelId="{C66B36D5-0AEA-4175-8568-0859FB54CAF3}" type="presOf" srcId="{8446D6E7-A459-4594-8D80-7AA5062DB5CF}" destId="{E57245FC-4177-45CA-9402-28857244E98A}" srcOrd="0" destOrd="0" presId="urn:microsoft.com/office/officeart/2005/8/layout/orgChart1"/>
    <dgm:cxn modelId="{37E0206A-EEC5-461F-8A7E-DF488882CE1A}" type="presOf" srcId="{0CDCB2D5-3457-46EA-B0B2-0C473070E1F1}" destId="{CBB17E29-39D3-43B9-BAE1-9EA69E758454}" srcOrd="1" destOrd="0" presId="urn:microsoft.com/office/officeart/2005/8/layout/orgChart1"/>
    <dgm:cxn modelId="{DFF74BC5-3D43-457C-8463-0104D55066E3}" type="presOf" srcId="{4FC93F52-9802-4D41-B660-3BE3BA098B2F}" destId="{572832A3-8C6B-441E-A8A3-DA11E2D1FA41}" srcOrd="0" destOrd="0" presId="urn:microsoft.com/office/officeart/2005/8/layout/orgChart1"/>
    <dgm:cxn modelId="{207D7007-0655-423C-90F6-FD9EDECABBE1}" type="presOf" srcId="{F3F9D2D5-F0C2-424F-A4BD-226C8A9E7369}" destId="{EF019625-3878-4AB9-B4A0-7E8D04555E1D}" srcOrd="0" destOrd="0" presId="urn:microsoft.com/office/officeart/2005/8/layout/orgChart1"/>
    <dgm:cxn modelId="{E544CC13-DC2B-45CA-9DEB-764723027035}" srcId="{0CDCB2D5-3457-46EA-B0B2-0C473070E1F1}" destId="{F3F9D2D5-F0C2-424F-A4BD-226C8A9E7369}" srcOrd="0" destOrd="0" parTransId="{8446D6E7-A459-4594-8D80-7AA5062DB5CF}" sibTransId="{A8884A48-9EAE-4345-BA6A-D196337179E3}"/>
    <dgm:cxn modelId="{873741F9-0A0B-4934-ADEA-86471D5D8C57}" type="presOf" srcId="{69474689-727B-432A-8C05-1F89648C59A2}" destId="{783F4D17-6C21-448A-82EF-D552D77CE21F}" srcOrd="0" destOrd="0" presId="urn:microsoft.com/office/officeart/2005/8/layout/orgChart1"/>
    <dgm:cxn modelId="{53466E24-021A-4A98-B2DB-88135949050E}" type="presOf" srcId="{0610B48B-F5F9-4A3B-858D-96AA418C6F9D}" destId="{5EECCAA1-F894-4F05-BC98-C308081F67A2}" srcOrd="1" destOrd="0" presId="urn:microsoft.com/office/officeart/2005/8/layout/orgChart1"/>
    <dgm:cxn modelId="{1D896C70-A4BA-4B48-8D5B-0CEED02D691C}" srcId="{0CDCB2D5-3457-46EA-B0B2-0C473070E1F1}" destId="{69474689-727B-432A-8C05-1F89648C59A2}" srcOrd="2" destOrd="0" parTransId="{D7262E8D-9343-4ADB-9026-FE0E7D5C4291}" sibTransId="{2755FA0B-EE95-48C4-A75D-3BD553AFAA81}"/>
    <dgm:cxn modelId="{5417A963-4E5C-4423-920D-9E9D215B6C82}" type="presOf" srcId="{0610B48B-F5F9-4A3B-858D-96AA418C6F9D}" destId="{3C51238D-3869-4659-8562-12AB1C8A694F}" srcOrd="0" destOrd="0" presId="urn:microsoft.com/office/officeart/2005/8/layout/orgChart1"/>
    <dgm:cxn modelId="{F2DDC38D-1A33-4B58-9709-D02113DB7189}" type="presParOf" srcId="{572832A3-8C6B-441E-A8A3-DA11E2D1FA41}" destId="{2B34EAAE-C2A9-4E16-B958-0593D6A53397}" srcOrd="0" destOrd="0" presId="urn:microsoft.com/office/officeart/2005/8/layout/orgChart1"/>
    <dgm:cxn modelId="{D4391F89-6372-499A-9C34-0C2E541974B9}" type="presParOf" srcId="{2B34EAAE-C2A9-4E16-B958-0593D6A53397}" destId="{A1B274C0-4268-4907-A9E9-CE27479414A2}" srcOrd="0" destOrd="0" presId="urn:microsoft.com/office/officeart/2005/8/layout/orgChart1"/>
    <dgm:cxn modelId="{CC876EA0-B47B-4E98-8C4E-0567E2FBB0F9}" type="presParOf" srcId="{A1B274C0-4268-4907-A9E9-CE27479414A2}" destId="{047E399D-C48A-4B78-A801-98849CF8BFC9}" srcOrd="0" destOrd="0" presId="urn:microsoft.com/office/officeart/2005/8/layout/orgChart1"/>
    <dgm:cxn modelId="{60E93B97-FC15-4FF4-9268-7BCB9FB23715}" type="presParOf" srcId="{A1B274C0-4268-4907-A9E9-CE27479414A2}" destId="{CBB17E29-39D3-43B9-BAE1-9EA69E758454}" srcOrd="1" destOrd="0" presId="urn:microsoft.com/office/officeart/2005/8/layout/orgChart1"/>
    <dgm:cxn modelId="{DFC068DD-28B5-4FE9-AC4F-8C9530324068}" type="presParOf" srcId="{2B34EAAE-C2A9-4E16-B958-0593D6A53397}" destId="{E01A27B1-781F-490C-8B1E-24F2B537ADA4}" srcOrd="1" destOrd="0" presId="urn:microsoft.com/office/officeart/2005/8/layout/orgChart1"/>
    <dgm:cxn modelId="{55ED82A7-163E-4816-9DF2-1FD3213B2C9E}" type="presParOf" srcId="{E01A27B1-781F-490C-8B1E-24F2B537ADA4}" destId="{E57245FC-4177-45CA-9402-28857244E98A}" srcOrd="0" destOrd="0" presId="urn:microsoft.com/office/officeart/2005/8/layout/orgChart1"/>
    <dgm:cxn modelId="{C04E0108-FE5E-41FB-9B72-023566C331A3}" type="presParOf" srcId="{E01A27B1-781F-490C-8B1E-24F2B537ADA4}" destId="{D4DF2996-0AD0-461E-B154-83AA960AEF36}" srcOrd="1" destOrd="0" presId="urn:microsoft.com/office/officeart/2005/8/layout/orgChart1"/>
    <dgm:cxn modelId="{9898F70D-619B-4F1A-8BAC-022DBFC5C16B}" type="presParOf" srcId="{D4DF2996-0AD0-461E-B154-83AA960AEF36}" destId="{2D18C780-1EEC-46CF-A523-0A568C9D4BAE}" srcOrd="0" destOrd="0" presId="urn:microsoft.com/office/officeart/2005/8/layout/orgChart1"/>
    <dgm:cxn modelId="{86A20656-B8C6-4A92-9365-873CF6C38B1F}" type="presParOf" srcId="{2D18C780-1EEC-46CF-A523-0A568C9D4BAE}" destId="{EF019625-3878-4AB9-B4A0-7E8D04555E1D}" srcOrd="0" destOrd="0" presId="urn:microsoft.com/office/officeart/2005/8/layout/orgChart1"/>
    <dgm:cxn modelId="{C320E874-2DED-4ABB-BDED-45E4F1EB09FE}" type="presParOf" srcId="{2D18C780-1EEC-46CF-A523-0A568C9D4BAE}" destId="{568ECD21-4B1B-4AAD-A780-5BCA2A3E4F18}" srcOrd="1" destOrd="0" presId="urn:microsoft.com/office/officeart/2005/8/layout/orgChart1"/>
    <dgm:cxn modelId="{F8C8D2B2-5A01-4E0B-98A9-CDDCC3D326CC}" type="presParOf" srcId="{D4DF2996-0AD0-461E-B154-83AA960AEF36}" destId="{6294D500-E1B9-4005-BB3C-A0A85FBB746D}" srcOrd="1" destOrd="0" presId="urn:microsoft.com/office/officeart/2005/8/layout/orgChart1"/>
    <dgm:cxn modelId="{BAFA146E-C7F9-4986-947C-EA2BFA6337EA}" type="presParOf" srcId="{D4DF2996-0AD0-461E-B154-83AA960AEF36}" destId="{0958F504-4977-4ACC-B56A-A02440947E16}" srcOrd="2" destOrd="0" presId="urn:microsoft.com/office/officeart/2005/8/layout/orgChart1"/>
    <dgm:cxn modelId="{40006B46-4E95-4CD1-94BF-E752084B5796}" type="presParOf" srcId="{E01A27B1-781F-490C-8B1E-24F2B537ADA4}" destId="{0EBEA187-BEBC-4FA0-885E-D20796DAA36C}" srcOrd="2" destOrd="0" presId="urn:microsoft.com/office/officeart/2005/8/layout/orgChart1"/>
    <dgm:cxn modelId="{3F20B327-7743-4C7F-A5D7-DDA3E1763297}" type="presParOf" srcId="{E01A27B1-781F-490C-8B1E-24F2B537ADA4}" destId="{17AF5795-620E-44B2-A0EC-8055A0640B09}" srcOrd="3" destOrd="0" presId="urn:microsoft.com/office/officeart/2005/8/layout/orgChart1"/>
    <dgm:cxn modelId="{4D0989EF-CCAC-4095-A40F-B81CE140141F}" type="presParOf" srcId="{17AF5795-620E-44B2-A0EC-8055A0640B09}" destId="{15D130B3-A992-4AA8-B3F8-D31304C2CA77}" srcOrd="0" destOrd="0" presId="urn:microsoft.com/office/officeart/2005/8/layout/orgChart1"/>
    <dgm:cxn modelId="{CC78D037-8520-41EF-BA3F-1D603A90BF17}" type="presParOf" srcId="{15D130B3-A992-4AA8-B3F8-D31304C2CA77}" destId="{3C51238D-3869-4659-8562-12AB1C8A694F}" srcOrd="0" destOrd="0" presId="urn:microsoft.com/office/officeart/2005/8/layout/orgChart1"/>
    <dgm:cxn modelId="{47BF3AE2-5820-4072-B790-BB072BB4151F}" type="presParOf" srcId="{15D130B3-A992-4AA8-B3F8-D31304C2CA77}" destId="{5EECCAA1-F894-4F05-BC98-C308081F67A2}" srcOrd="1" destOrd="0" presId="urn:microsoft.com/office/officeart/2005/8/layout/orgChart1"/>
    <dgm:cxn modelId="{5EA8F5A5-CF37-4392-BE22-8BCCDA372568}" type="presParOf" srcId="{17AF5795-620E-44B2-A0EC-8055A0640B09}" destId="{A7436D86-A1C8-4218-9D06-112EBD7E458F}" srcOrd="1" destOrd="0" presId="urn:microsoft.com/office/officeart/2005/8/layout/orgChart1"/>
    <dgm:cxn modelId="{5E8E0820-02C9-423B-B010-DB5C37633FA3}" type="presParOf" srcId="{17AF5795-620E-44B2-A0EC-8055A0640B09}" destId="{E83AC6F6-5BB0-4B2D-AC87-5C8BAEFC0AE2}" srcOrd="2" destOrd="0" presId="urn:microsoft.com/office/officeart/2005/8/layout/orgChart1"/>
    <dgm:cxn modelId="{5DC3219F-D95D-4D3B-B84C-4FDADBA9590F}" type="presParOf" srcId="{E01A27B1-781F-490C-8B1E-24F2B537ADA4}" destId="{EDD54353-5685-4606-96FE-30D665A1D7AE}" srcOrd="4" destOrd="0" presId="urn:microsoft.com/office/officeart/2005/8/layout/orgChart1"/>
    <dgm:cxn modelId="{7AA1FBF5-8B16-4DBF-ACEA-00E8466B39B9}" type="presParOf" srcId="{E01A27B1-781F-490C-8B1E-24F2B537ADA4}" destId="{A7C15E3A-EAC2-4FBB-8EE7-198C08A235B2}" srcOrd="5" destOrd="0" presId="urn:microsoft.com/office/officeart/2005/8/layout/orgChart1"/>
    <dgm:cxn modelId="{6056D7DB-6C79-48F0-9026-62016091155C}" type="presParOf" srcId="{A7C15E3A-EAC2-4FBB-8EE7-198C08A235B2}" destId="{86AA749D-8727-42EA-8689-032BA1495F87}" srcOrd="0" destOrd="0" presId="urn:microsoft.com/office/officeart/2005/8/layout/orgChart1"/>
    <dgm:cxn modelId="{89A7C507-3955-4632-87BD-CC58FF2C508D}" type="presParOf" srcId="{86AA749D-8727-42EA-8689-032BA1495F87}" destId="{783F4D17-6C21-448A-82EF-D552D77CE21F}" srcOrd="0" destOrd="0" presId="urn:microsoft.com/office/officeart/2005/8/layout/orgChart1"/>
    <dgm:cxn modelId="{415D38F0-FB86-46DC-B105-B6F1BFA2EB8F}" type="presParOf" srcId="{86AA749D-8727-42EA-8689-032BA1495F87}" destId="{65F24F5B-AC6F-4C60-9FA6-FA328B0ADDFA}" srcOrd="1" destOrd="0" presId="urn:microsoft.com/office/officeart/2005/8/layout/orgChart1"/>
    <dgm:cxn modelId="{7B9188C8-290E-4D97-9A0C-7CA6E2ACC7F1}" type="presParOf" srcId="{A7C15E3A-EAC2-4FBB-8EE7-198C08A235B2}" destId="{DEC74CED-9578-47E9-9C99-70B4E7459207}" srcOrd="1" destOrd="0" presId="urn:microsoft.com/office/officeart/2005/8/layout/orgChart1"/>
    <dgm:cxn modelId="{C2823723-2170-4521-BC61-D1D60035DB60}" type="presParOf" srcId="{A7C15E3A-EAC2-4FBB-8EE7-198C08A235B2}" destId="{0A223D6C-C8A6-4736-9681-5CF7A432210F}" srcOrd="2" destOrd="0" presId="urn:microsoft.com/office/officeart/2005/8/layout/orgChart1"/>
    <dgm:cxn modelId="{2F44F567-9C6C-4344-97AF-D03337C94BB1}" type="presParOf" srcId="{2B34EAAE-C2A9-4E16-B958-0593D6A53397}" destId="{3CD0858C-4BFC-4D74-9E11-AA4C0F6EB7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A5036-C0F6-43C9-AD9D-7D1089FD4F18}">
      <dsp:nvSpPr>
        <dsp:cNvPr id="0" name=""/>
        <dsp:cNvSpPr/>
      </dsp:nvSpPr>
      <dsp:spPr>
        <a:xfrm>
          <a:off x="4572000" y="1516436"/>
          <a:ext cx="3738058" cy="31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87"/>
              </a:lnTo>
              <a:lnTo>
                <a:pt x="3738058" y="159687"/>
              </a:lnTo>
              <a:lnTo>
                <a:pt x="3738058" y="319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217BD-A845-45D3-8F20-7EA8622B4808}">
      <dsp:nvSpPr>
        <dsp:cNvPr id="0" name=""/>
        <dsp:cNvSpPr/>
      </dsp:nvSpPr>
      <dsp:spPr>
        <a:xfrm>
          <a:off x="4572000" y="1516436"/>
          <a:ext cx="1766939" cy="319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87"/>
              </a:lnTo>
              <a:lnTo>
                <a:pt x="1766939" y="159687"/>
              </a:lnTo>
              <a:lnTo>
                <a:pt x="1766939" y="319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E98D1-293B-484A-B97D-C7F7DCD4CF5B}">
      <dsp:nvSpPr>
        <dsp:cNvPr id="0" name=""/>
        <dsp:cNvSpPr/>
      </dsp:nvSpPr>
      <dsp:spPr>
        <a:xfrm>
          <a:off x="4432014" y="1516436"/>
          <a:ext cx="139985" cy="334576"/>
        </a:xfrm>
        <a:custGeom>
          <a:avLst/>
          <a:gdLst/>
          <a:ahLst/>
          <a:cxnLst/>
          <a:rect l="0" t="0" r="0" b="0"/>
          <a:pathLst>
            <a:path>
              <a:moveTo>
                <a:pt x="139985" y="0"/>
              </a:moveTo>
              <a:lnTo>
                <a:pt x="139985" y="174888"/>
              </a:lnTo>
              <a:lnTo>
                <a:pt x="0" y="174888"/>
              </a:lnTo>
              <a:lnTo>
                <a:pt x="0" y="33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C9BA4-9132-4421-89C3-072D989DB891}">
      <dsp:nvSpPr>
        <dsp:cNvPr id="0" name=""/>
        <dsp:cNvSpPr/>
      </dsp:nvSpPr>
      <dsp:spPr>
        <a:xfrm>
          <a:off x="2613199" y="1516436"/>
          <a:ext cx="1958800" cy="334576"/>
        </a:xfrm>
        <a:custGeom>
          <a:avLst/>
          <a:gdLst/>
          <a:ahLst/>
          <a:cxnLst/>
          <a:rect l="0" t="0" r="0" b="0"/>
          <a:pathLst>
            <a:path>
              <a:moveTo>
                <a:pt x="1958800" y="0"/>
              </a:moveTo>
              <a:lnTo>
                <a:pt x="1958800" y="174888"/>
              </a:lnTo>
              <a:lnTo>
                <a:pt x="0" y="174888"/>
              </a:lnTo>
              <a:lnTo>
                <a:pt x="0" y="33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CD4AD-4D66-4D2F-BAEE-23898DF28628}">
      <dsp:nvSpPr>
        <dsp:cNvPr id="0" name=""/>
        <dsp:cNvSpPr/>
      </dsp:nvSpPr>
      <dsp:spPr>
        <a:xfrm>
          <a:off x="760418" y="1516436"/>
          <a:ext cx="3811581" cy="334576"/>
        </a:xfrm>
        <a:custGeom>
          <a:avLst/>
          <a:gdLst/>
          <a:ahLst/>
          <a:cxnLst/>
          <a:rect l="0" t="0" r="0" b="0"/>
          <a:pathLst>
            <a:path>
              <a:moveTo>
                <a:pt x="3811581" y="0"/>
              </a:moveTo>
              <a:lnTo>
                <a:pt x="3811581" y="174888"/>
              </a:lnTo>
              <a:lnTo>
                <a:pt x="0" y="174888"/>
              </a:lnTo>
              <a:lnTo>
                <a:pt x="0" y="334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3AD54-D563-4943-B6B7-E8901E8E0534}">
      <dsp:nvSpPr>
        <dsp:cNvPr id="0" name=""/>
        <dsp:cNvSpPr/>
      </dsp:nvSpPr>
      <dsp:spPr>
        <a:xfrm>
          <a:off x="1983686" y="756018"/>
          <a:ext cx="5176626" cy="760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111AD7"/>
              </a:solidFill>
              <a:latin typeface="Arial Black" pitchFamily="34" charset="0"/>
            </a:rPr>
            <a:t>Бюджетный процесс</a:t>
          </a:r>
          <a:endParaRPr lang="ru-RU" sz="3200" b="1" kern="1200" dirty="0">
            <a:solidFill>
              <a:srgbClr val="111AD7"/>
            </a:solidFill>
            <a:latin typeface="Arial Black" pitchFamily="34" charset="0"/>
          </a:endParaRPr>
        </a:p>
      </dsp:txBody>
      <dsp:txXfrm>
        <a:off x="1983686" y="756018"/>
        <a:ext cx="5176626" cy="760418"/>
      </dsp:txXfrm>
    </dsp:sp>
    <dsp:sp modelId="{6DECD520-F7EE-44EC-A09A-70267870EDA1}">
      <dsp:nvSpPr>
        <dsp:cNvPr id="0" name=""/>
        <dsp:cNvSpPr/>
      </dsp:nvSpPr>
      <dsp:spPr>
        <a:xfrm>
          <a:off x="0" y="1851013"/>
          <a:ext cx="1520837" cy="760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 Black" pitchFamily="34" charset="0"/>
            </a:rPr>
            <a:t>1. Составление проекта бюджета</a:t>
          </a:r>
          <a:endParaRPr lang="ru-RU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0" y="1851013"/>
        <a:ext cx="1520837" cy="760418"/>
      </dsp:txXfrm>
    </dsp:sp>
    <dsp:sp modelId="{B5596600-AC90-4147-B8AC-340358DA1E67}">
      <dsp:nvSpPr>
        <dsp:cNvPr id="0" name=""/>
        <dsp:cNvSpPr/>
      </dsp:nvSpPr>
      <dsp:spPr>
        <a:xfrm>
          <a:off x="1852780" y="1851013"/>
          <a:ext cx="1520837" cy="760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 Black" pitchFamily="34" charset="0"/>
            </a:rPr>
            <a:t>2. Рассмотрение и утверждение бюджета</a:t>
          </a:r>
          <a:endParaRPr lang="ru-RU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1852780" y="1851013"/>
        <a:ext cx="1520837" cy="760418"/>
      </dsp:txXfrm>
    </dsp:sp>
    <dsp:sp modelId="{84BDA471-D149-442D-9849-3520E984304D}">
      <dsp:nvSpPr>
        <dsp:cNvPr id="0" name=""/>
        <dsp:cNvSpPr/>
      </dsp:nvSpPr>
      <dsp:spPr>
        <a:xfrm>
          <a:off x="3671595" y="1851013"/>
          <a:ext cx="1520837" cy="760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 Black" pitchFamily="34" charset="0"/>
            </a:rPr>
            <a:t>3. Исполнение бюджета</a:t>
          </a:r>
          <a:endParaRPr lang="ru-RU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3671595" y="1851013"/>
        <a:ext cx="1520837" cy="760418"/>
      </dsp:txXfrm>
    </dsp:sp>
    <dsp:sp modelId="{5C8362B1-8AF3-4FDF-9C24-04A9C1E18BB9}">
      <dsp:nvSpPr>
        <dsp:cNvPr id="0" name=""/>
        <dsp:cNvSpPr/>
      </dsp:nvSpPr>
      <dsp:spPr>
        <a:xfrm>
          <a:off x="5520888" y="1835812"/>
          <a:ext cx="1636101" cy="1368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latin typeface="Arial Black" pitchFamily="34" charset="0"/>
            </a:rPr>
            <a:t>4. Составление, внешняя проверка, рассмотрение и утверждение бюджетной отчетности</a:t>
          </a:r>
          <a:endParaRPr lang="ru-RU" sz="12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5520888" y="1835812"/>
        <a:ext cx="1636101" cy="1368609"/>
      </dsp:txXfrm>
    </dsp:sp>
    <dsp:sp modelId="{98FD3600-C6D8-4241-873B-156375166D14}">
      <dsp:nvSpPr>
        <dsp:cNvPr id="0" name=""/>
        <dsp:cNvSpPr/>
      </dsp:nvSpPr>
      <dsp:spPr>
        <a:xfrm>
          <a:off x="7476365" y="1835812"/>
          <a:ext cx="1667385" cy="1091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00"/>
              </a:solidFill>
              <a:latin typeface="Arial Black" pitchFamily="34" charset="0"/>
            </a:rPr>
            <a:t>5.  Осуществление муниципального финансового контроля</a:t>
          </a:r>
          <a:endParaRPr lang="ru-RU" sz="1300" kern="1200" dirty="0">
            <a:solidFill>
              <a:srgbClr val="FFFF00"/>
            </a:solidFill>
            <a:latin typeface="Arial Black" pitchFamily="34" charset="0"/>
          </a:endParaRPr>
        </a:p>
      </dsp:txBody>
      <dsp:txXfrm>
        <a:off x="7476365" y="1835812"/>
        <a:ext cx="1667385" cy="1091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9343F-E181-4310-BBDC-EB08F80BB61A}">
      <dsp:nvSpPr>
        <dsp:cNvPr id="0" name=""/>
        <dsp:cNvSpPr/>
      </dsp:nvSpPr>
      <dsp:spPr>
        <a:xfrm rot="5400000">
          <a:off x="-270979" y="273452"/>
          <a:ext cx="1806528" cy="126457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B050"/>
              </a:solidFill>
            </a:rPr>
            <a:t>1</a:t>
          </a:r>
          <a:endParaRPr lang="ru-RU" sz="3800" b="1" kern="1200" dirty="0">
            <a:solidFill>
              <a:srgbClr val="00B050"/>
            </a:solidFill>
          </a:endParaRPr>
        </a:p>
      </dsp:txBody>
      <dsp:txXfrm rot="-5400000">
        <a:off x="0" y="634758"/>
        <a:ext cx="1264570" cy="541958"/>
      </dsp:txXfrm>
    </dsp:sp>
    <dsp:sp modelId="{D30F5074-F8FF-4083-ABC1-3D290C626538}">
      <dsp:nvSpPr>
        <dsp:cNvPr id="0" name=""/>
        <dsp:cNvSpPr/>
      </dsp:nvSpPr>
      <dsp:spPr>
        <a:xfrm rot="5400000">
          <a:off x="4257631" y="-2990587"/>
          <a:ext cx="1174243" cy="7160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accent3">
                  <a:lumMod val="75000"/>
                </a:schemeClr>
              </a:solidFill>
            </a:rPr>
            <a:t>Публичные слушания по проекту бюджета Отрадо-Кубанского сельского поселения Гулькевичского района</a:t>
          </a:r>
          <a:endParaRPr lang="ru-RU" sz="26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1264570" y="59796"/>
        <a:ext cx="7103043" cy="1059599"/>
      </dsp:txXfrm>
    </dsp:sp>
    <dsp:sp modelId="{46AAA4F9-73B1-4B65-A836-3C237DA39C9A}">
      <dsp:nvSpPr>
        <dsp:cNvPr id="0" name=""/>
        <dsp:cNvSpPr/>
      </dsp:nvSpPr>
      <dsp:spPr>
        <a:xfrm rot="5400000">
          <a:off x="-270979" y="1887994"/>
          <a:ext cx="1806528" cy="126457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B050"/>
              </a:solidFill>
            </a:rPr>
            <a:t>2</a:t>
          </a:r>
          <a:endParaRPr lang="ru-RU" sz="3800" b="1" kern="1200" dirty="0">
            <a:solidFill>
              <a:srgbClr val="00B050"/>
            </a:solidFill>
          </a:endParaRPr>
        </a:p>
      </dsp:txBody>
      <dsp:txXfrm rot="-5400000">
        <a:off x="0" y="2249300"/>
        <a:ext cx="1264570" cy="541958"/>
      </dsp:txXfrm>
    </dsp:sp>
    <dsp:sp modelId="{8F436C92-8279-4870-BD9E-12553DE42235}">
      <dsp:nvSpPr>
        <dsp:cNvPr id="0" name=""/>
        <dsp:cNvSpPr/>
      </dsp:nvSpPr>
      <dsp:spPr>
        <a:xfrm rot="5400000">
          <a:off x="4257631" y="-1376045"/>
          <a:ext cx="1174243" cy="7160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accent3">
                  <a:lumMod val="75000"/>
                </a:schemeClr>
              </a:solidFill>
            </a:rPr>
            <a:t>Публичные слушания по отчету об исполнению бюджета Отрадо-Кубанского сельского поселения Гулькевичского района</a:t>
          </a:r>
          <a:endParaRPr lang="ru-RU" sz="26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1264570" y="1674338"/>
        <a:ext cx="7103043" cy="1059599"/>
      </dsp:txXfrm>
    </dsp:sp>
    <dsp:sp modelId="{595CCB52-E446-4175-B40C-8B9F5844537B}">
      <dsp:nvSpPr>
        <dsp:cNvPr id="0" name=""/>
        <dsp:cNvSpPr/>
      </dsp:nvSpPr>
      <dsp:spPr>
        <a:xfrm rot="5400000">
          <a:off x="-270979" y="3502536"/>
          <a:ext cx="1806528" cy="126457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B050"/>
              </a:solidFill>
            </a:rPr>
            <a:t>3</a:t>
          </a:r>
          <a:endParaRPr lang="ru-RU" sz="3800" b="1" kern="1200" dirty="0">
            <a:solidFill>
              <a:srgbClr val="00B050"/>
            </a:solidFill>
          </a:endParaRPr>
        </a:p>
      </dsp:txBody>
      <dsp:txXfrm rot="-5400000">
        <a:off x="0" y="3863842"/>
        <a:ext cx="1264570" cy="541958"/>
      </dsp:txXfrm>
    </dsp:sp>
    <dsp:sp modelId="{BB06F7C0-0829-41BB-AA46-5EB197CE2B93}">
      <dsp:nvSpPr>
        <dsp:cNvPr id="0" name=""/>
        <dsp:cNvSpPr/>
      </dsp:nvSpPr>
      <dsp:spPr>
        <a:xfrm rot="5400000">
          <a:off x="4257631" y="238496"/>
          <a:ext cx="1174243" cy="71603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accent3">
                  <a:lumMod val="75000"/>
                </a:schemeClr>
              </a:solidFill>
            </a:rPr>
            <a:t>Общественные обсуждения муниципальных программ</a:t>
          </a:r>
          <a:endParaRPr lang="ru-RU" sz="26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1264570" y="3288879"/>
        <a:ext cx="7103043" cy="1059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54353-5685-4606-96FE-30D665A1D7AE}">
      <dsp:nvSpPr>
        <dsp:cNvPr id="0" name=""/>
        <dsp:cNvSpPr/>
      </dsp:nvSpPr>
      <dsp:spPr>
        <a:xfrm>
          <a:off x="4464496" y="2312254"/>
          <a:ext cx="3072937" cy="53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59"/>
              </a:lnTo>
              <a:lnTo>
                <a:pt x="3072937" y="266659"/>
              </a:lnTo>
              <a:lnTo>
                <a:pt x="3072937" y="533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EA187-BEBC-4FA0-885E-D20796DAA36C}">
      <dsp:nvSpPr>
        <dsp:cNvPr id="0" name=""/>
        <dsp:cNvSpPr/>
      </dsp:nvSpPr>
      <dsp:spPr>
        <a:xfrm>
          <a:off x="4344638" y="2312254"/>
          <a:ext cx="119857" cy="533319"/>
        </a:xfrm>
        <a:custGeom>
          <a:avLst/>
          <a:gdLst/>
          <a:ahLst/>
          <a:cxnLst/>
          <a:rect l="0" t="0" r="0" b="0"/>
          <a:pathLst>
            <a:path>
              <a:moveTo>
                <a:pt x="119857" y="0"/>
              </a:moveTo>
              <a:lnTo>
                <a:pt x="119857" y="266659"/>
              </a:lnTo>
              <a:lnTo>
                <a:pt x="0" y="266659"/>
              </a:lnTo>
              <a:lnTo>
                <a:pt x="0" y="533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245FC-4177-45CA-9402-28857244E98A}">
      <dsp:nvSpPr>
        <dsp:cNvPr id="0" name=""/>
        <dsp:cNvSpPr/>
      </dsp:nvSpPr>
      <dsp:spPr>
        <a:xfrm>
          <a:off x="1271700" y="2312254"/>
          <a:ext cx="3192795" cy="533319"/>
        </a:xfrm>
        <a:custGeom>
          <a:avLst/>
          <a:gdLst/>
          <a:ahLst/>
          <a:cxnLst/>
          <a:rect l="0" t="0" r="0" b="0"/>
          <a:pathLst>
            <a:path>
              <a:moveTo>
                <a:pt x="3192795" y="0"/>
              </a:moveTo>
              <a:lnTo>
                <a:pt x="3192795" y="266659"/>
              </a:lnTo>
              <a:lnTo>
                <a:pt x="0" y="266659"/>
              </a:lnTo>
              <a:lnTo>
                <a:pt x="0" y="5333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E399D-C48A-4B78-A801-98849CF8BFC9}">
      <dsp:nvSpPr>
        <dsp:cNvPr id="0" name=""/>
        <dsp:cNvSpPr/>
      </dsp:nvSpPr>
      <dsp:spPr>
        <a:xfrm>
          <a:off x="3483746" y="1390741"/>
          <a:ext cx="1961499" cy="92151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111AD7"/>
              </a:solidFill>
            </a:rPr>
            <a:t>Классификация расходов по признакам</a:t>
          </a:r>
          <a:endParaRPr lang="ru-RU" sz="1400" kern="1200" dirty="0">
            <a:solidFill>
              <a:srgbClr val="111AD7"/>
            </a:solidFill>
          </a:endParaRPr>
        </a:p>
      </dsp:txBody>
      <dsp:txXfrm>
        <a:off x="3483746" y="1390741"/>
        <a:ext cx="1961499" cy="921513"/>
      </dsp:txXfrm>
    </dsp:sp>
    <dsp:sp modelId="{EF019625-3878-4AB9-B4A0-7E8D04555E1D}">
      <dsp:nvSpPr>
        <dsp:cNvPr id="0" name=""/>
        <dsp:cNvSpPr/>
      </dsp:nvSpPr>
      <dsp:spPr>
        <a:xfrm>
          <a:off x="1891" y="2845574"/>
          <a:ext cx="2539618" cy="12698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Функциональная</a:t>
          </a:r>
          <a:r>
            <a:rPr lang="ru-RU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отражает направление средств бюджета на выполнение основных функций (раздел-подраздел-целевые статьи-виды расходов</a:t>
          </a:r>
          <a:endParaRPr lang="ru-R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91" y="2845574"/>
        <a:ext cx="2539618" cy="1269809"/>
      </dsp:txXfrm>
    </dsp:sp>
    <dsp:sp modelId="{3C51238D-3869-4659-8562-12AB1C8A694F}">
      <dsp:nvSpPr>
        <dsp:cNvPr id="0" name=""/>
        <dsp:cNvSpPr/>
      </dsp:nvSpPr>
      <dsp:spPr>
        <a:xfrm>
          <a:off x="3074829" y="2845574"/>
          <a:ext cx="2539618" cy="12698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Ведомственная</a:t>
          </a:r>
          <a:r>
            <a:rPr lang="ru-RU" sz="11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бюджетных средств</a:t>
          </a:r>
          <a:endParaRPr lang="ru-R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074829" y="2845574"/>
        <a:ext cx="2539618" cy="1269809"/>
      </dsp:txXfrm>
    </dsp:sp>
    <dsp:sp modelId="{783F4D17-6C21-448A-82EF-D552D77CE21F}">
      <dsp:nvSpPr>
        <dsp:cNvPr id="0" name=""/>
        <dsp:cNvSpPr/>
      </dsp:nvSpPr>
      <dsp:spPr>
        <a:xfrm>
          <a:off x="6147767" y="2845574"/>
          <a:ext cx="2779332" cy="12834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Экономическая</a:t>
          </a:r>
          <a:r>
            <a:rPr lang="ru-RU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 (категория расходов-группы-предметные статьи-подстатьи)</a:t>
          </a:r>
          <a:endParaRPr lang="ru-RU" sz="1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147767" y="2845574"/>
        <a:ext cx="2779332" cy="1283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1F2E2C-5D82-4A5C-9C50-B2E221980813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23A4BC-76F1-41BF-AFD0-3FA23BBA2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9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7EE83-BC6C-4D56-8DE4-221033E9F9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292-8452-472F-A1CF-AE250B65E5BC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56A4-46BE-4EED-B486-F5D07E4A2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20C7-41C4-4C8B-B5E7-DB760C59FC7F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41E8-D7DE-464C-B6F3-805B79064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A082-242F-4F3E-BCDF-9441637F845C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204B-EAF2-4ED9-97B6-7EC41561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AA1B0-1343-4B37-8A7E-F8D79A8E6CF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E760-B107-447C-AE75-B7B4311E9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E9AE-61FB-4E32-ABDC-1FCEDA6BF4B6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4EDB-24BF-44EA-810F-7E29D9F8D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444F-085A-492A-A63A-87614EE73BB2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ED56-63F8-4D6A-A594-98DD8C7B7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3E70-405B-4607-BB14-5F26CF229F45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326B-8D2C-4836-AA80-D8642804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FDA6-A305-448A-9141-DE6032B3E9D5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D071-7946-4161-8DF4-919A3C381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C3AA-B0A6-4380-87C7-7ADE5D9B36C5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78D6-B728-4966-9F0D-290F48621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0156-C826-4A3B-85DF-FD8047A24D89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CDF4DB-32A1-4FDD-8F9D-6EDB5C25E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FBB32-026D-4522-BC1F-B6B910FA69D3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A1F6-645E-4958-904B-4309B7AA3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ACAA6E-18C0-4C8E-9DAF-FEE0938D7C4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0691D9F-118C-40C1-8071-C7D916AB1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83" r:id="rId7"/>
    <p:sldLayoutId id="2147483890" r:id="rId8"/>
    <p:sldLayoutId id="2147483891" r:id="rId9"/>
    <p:sldLayoutId id="2147483882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404813"/>
            <a:ext cx="6913563" cy="1441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АДМИНИСТРАЦИЯ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b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</a:b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ОТРАДО-КУБАНСКОГО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СЕЛЬСКОГО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ПОСЕЛЕНИЯ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ГУЛЬКЕВИЧСКОГО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РАЙОНА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КРАСНОДАРСКОГО</a:t>
            </a:r>
            <a:r>
              <a:rPr lang="ru-RU" sz="29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 </a:t>
            </a:r>
            <a:r>
              <a:rPr lang="ru-RU" sz="2800" cap="none" dirty="0">
                <a:solidFill>
                  <a:srgbClr val="0679A3"/>
                </a:solidFill>
                <a:latin typeface="Calibri" pitchFamily="34" charset="0"/>
                <a:ea typeface="Aharoni"/>
                <a:cs typeface="Aharoni"/>
              </a:rPr>
              <a:t>КРАЯ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388" y="2708275"/>
            <a:ext cx="8856662" cy="15097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b="1" cap="none">
                <a:solidFill>
                  <a:srgbClr val="111AD7"/>
                </a:solidFill>
                <a:ea typeface="Tunga" pitchFamily="2"/>
              </a:rPr>
              <a:t>БЮДЖЕТ ДЛЯ ГРАЖДАН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779838" y="6107113"/>
            <a:ext cx="1024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11AD7"/>
                </a:solidFill>
                <a:latin typeface="Franklin Gothic Book" pitchFamily="34" charset="0"/>
              </a:rPr>
              <a:t>2020</a:t>
            </a:r>
          </a:p>
          <a:p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>
                <a:solidFill>
                  <a:srgbClr val="111AD7"/>
                </a:solidFill>
                <a:latin typeface="Franklin Gothic Book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692275" y="188913"/>
            <a:ext cx="72009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  <a:cs typeface="Arial" charset="0"/>
              </a:rPr>
              <a:t>Ожидаемые показатели социально-экономического развития Отрадо-Кубанского сельского поселения Гулькевичского района на </a:t>
            </a:r>
            <a:r>
              <a:rPr lang="ru-RU" sz="2000" dirty="0" smtClean="0">
                <a:latin typeface="Arial Black" pitchFamily="34" charset="0"/>
                <a:cs typeface="Arial" charset="0"/>
              </a:rPr>
              <a:t>2020 </a:t>
            </a:r>
            <a:r>
              <a:rPr lang="ru-RU" sz="2000" dirty="0">
                <a:latin typeface="Arial Black" pitchFamily="34" charset="0"/>
                <a:cs typeface="Arial" charset="0"/>
              </a:rPr>
              <a:t>год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0825" y="1916113"/>
            <a:ext cx="8893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Franklin Gothic Book" pitchFamily="34" charset="0"/>
              </a:rPr>
              <a:t> численность населения на </a:t>
            </a:r>
            <a:r>
              <a:rPr lang="ru-RU" sz="2800" dirty="0" smtClean="0">
                <a:latin typeface="Franklin Gothic Book" pitchFamily="34" charset="0"/>
              </a:rPr>
              <a:t>01.01.2020 </a:t>
            </a:r>
            <a:r>
              <a:rPr lang="ru-RU" sz="2800" dirty="0">
                <a:latin typeface="Franklin Gothic Book" pitchFamily="34" charset="0"/>
              </a:rPr>
              <a:t>год – </a:t>
            </a:r>
            <a:r>
              <a:rPr lang="ru-RU" sz="2800" dirty="0" smtClean="0">
                <a:solidFill>
                  <a:srgbClr val="FF0000"/>
                </a:solidFill>
                <a:latin typeface="Franklin Gothic Book" pitchFamily="34" charset="0"/>
              </a:rPr>
              <a:t>4767 </a:t>
            </a:r>
            <a:r>
              <a:rPr lang="ru-RU" sz="2800" dirty="0">
                <a:solidFill>
                  <a:srgbClr val="FF0000"/>
                </a:solidFill>
                <a:latin typeface="Franklin Gothic Book" pitchFamily="34" charset="0"/>
              </a:rPr>
              <a:t>человек</a:t>
            </a:r>
            <a:r>
              <a:rPr lang="ru-RU" sz="2800" dirty="0">
                <a:latin typeface="Franklin Gothic Book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>
                <a:latin typeface="Franklin Gothic Book" pitchFamily="34" charset="0"/>
              </a:rPr>
              <a:t> численность занятых в экономике- </a:t>
            </a:r>
            <a:r>
              <a:rPr lang="ru-RU" sz="2800" dirty="0" smtClean="0">
                <a:solidFill>
                  <a:srgbClr val="FF0000"/>
                </a:solidFill>
                <a:latin typeface="Franklin Gothic Book" pitchFamily="34" charset="0"/>
              </a:rPr>
              <a:t>1646 человек</a:t>
            </a:r>
            <a:r>
              <a:rPr lang="ru-RU" sz="2800" dirty="0" smtClean="0">
                <a:latin typeface="Franklin Gothic Book" pitchFamily="34" charset="0"/>
              </a:rPr>
              <a:t>; </a:t>
            </a:r>
            <a:r>
              <a:rPr lang="ru-RU" sz="2800" dirty="0">
                <a:latin typeface="Franklin Gothic Book" pitchFamily="34" charset="0"/>
              </a:rPr>
              <a:t>общая площадь земель – </a:t>
            </a:r>
            <a:r>
              <a:rPr lang="ru-RU" sz="2800" dirty="0">
                <a:solidFill>
                  <a:srgbClr val="FF0000"/>
                </a:solidFill>
                <a:latin typeface="Franklin Gothic Book" pitchFamily="34" charset="0"/>
              </a:rPr>
              <a:t>6257,1 га</a:t>
            </a:r>
            <a:r>
              <a:rPr lang="ru-RU" sz="2800" dirty="0">
                <a:latin typeface="Franklin Gothic Book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>
                <a:latin typeface="Franklin Gothic Book" pitchFamily="34" charset="0"/>
              </a:rPr>
              <a:t> средняя заработная плата на сельскохозяйственном предприятии в поселении – </a:t>
            </a:r>
            <a:r>
              <a:rPr lang="ru-RU" sz="2800" dirty="0" smtClean="0">
                <a:solidFill>
                  <a:srgbClr val="FF0000"/>
                </a:solidFill>
                <a:latin typeface="Franklin Gothic Book" pitchFamily="34" charset="0"/>
              </a:rPr>
              <a:t>19800,00 </a:t>
            </a:r>
            <a:r>
              <a:rPr lang="ru-RU" sz="2800" dirty="0">
                <a:solidFill>
                  <a:srgbClr val="FF0000"/>
                </a:solidFill>
                <a:latin typeface="Franklin Gothic Book" pitchFamily="34" charset="0"/>
              </a:rPr>
              <a:t>руб</a:t>
            </a:r>
            <a:r>
              <a:rPr lang="ru-RU" sz="28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079500" y="333375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ОСНОВНЫЕ ХАРАКТЕРИСТИКИ БЮДЖЕТА МУНИЦИПАЛЬНОГО ОБРАЗОВАНИЯ ОТРАДО-КУБАНСКОГО СЕЛЬСКОГО ПОСЕЛЕНИЯ ГУЛЬКЕВИЧСКОГО РАЙОНА, ТЫС.РУБ.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23850" y="2420938"/>
            <a:ext cx="1871663" cy="6477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ДОХОДЫ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3850" y="3429000"/>
            <a:ext cx="1871663" cy="6477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РАСХОДЫ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850" y="4508500"/>
            <a:ext cx="1871663" cy="6492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ПРОФИЦИТ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5288" y="5445125"/>
            <a:ext cx="1800225" cy="6477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ДЕФИЦИТ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275" y="1700213"/>
            <a:ext cx="1657350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2019 </a:t>
            </a:r>
            <a:r>
              <a:rPr lang="ru-RU" b="1" dirty="0">
                <a:solidFill>
                  <a:srgbClr val="0070C0"/>
                </a:solidFill>
              </a:rPr>
              <a:t>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9563" y="1700213"/>
            <a:ext cx="1657350" cy="576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2020 </a:t>
            </a:r>
            <a:r>
              <a:rPr lang="ru-RU" b="1" dirty="0">
                <a:solidFill>
                  <a:srgbClr val="0070C0"/>
                </a:solidFill>
              </a:rPr>
              <a:t>год</a:t>
            </a:r>
          </a:p>
        </p:txBody>
      </p:sp>
      <p:sp>
        <p:nvSpPr>
          <p:cNvPr id="10" name="Овал 9"/>
          <p:cNvSpPr/>
          <p:nvPr/>
        </p:nvSpPr>
        <p:spPr>
          <a:xfrm>
            <a:off x="3924300" y="2492375"/>
            <a:ext cx="1655763" cy="6492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22543,4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32588" y="2492375"/>
            <a:ext cx="1584325" cy="6492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22188,4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4300" y="3500438"/>
            <a:ext cx="1655763" cy="6492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21762,8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62406" y="3500438"/>
            <a:ext cx="1584325" cy="6492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22188,4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95738" y="4508500"/>
            <a:ext cx="1584325" cy="6492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780,6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04025" y="4508500"/>
            <a:ext cx="1584325" cy="6492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0,0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24300" y="5516563"/>
            <a:ext cx="1655763" cy="64928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0,0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04025" y="5445125"/>
            <a:ext cx="1655763" cy="7207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0,0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63713" y="188913"/>
            <a:ext cx="6985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ОСНОВНЫЕ ХАРАКТЕРИСТИКИ БЮДЖЕТА МУНИЦИПАЛЬНОГО ОБРАЗОВАНИЯ ОТРАДО-КУБАНСКОГО СЕЛЬСКОГО ПОСЕЛЕНИЯ ГУЛЬКЕВИЧСКОГО РАЙОНА на </a:t>
            </a:r>
            <a:r>
              <a:rPr lang="ru-RU" sz="2000" dirty="0" smtClean="0">
                <a:latin typeface="Arial Black" pitchFamily="34" charset="0"/>
              </a:rPr>
              <a:t>2020 </a:t>
            </a:r>
            <a:r>
              <a:rPr lang="ru-RU" sz="2000" dirty="0">
                <a:latin typeface="Arial Black" pitchFamily="34" charset="0"/>
              </a:rPr>
              <a:t>год</a:t>
            </a:r>
          </a:p>
        </p:txBody>
      </p:sp>
      <p:graphicFrame>
        <p:nvGraphicFramePr>
          <p:cNvPr id="25677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22044"/>
              </p:ext>
            </p:extLst>
          </p:nvPr>
        </p:nvGraphicFramePr>
        <p:xfrm>
          <a:off x="250825" y="1554163"/>
          <a:ext cx="8642350" cy="4097485"/>
        </p:xfrm>
        <a:graphic>
          <a:graphicData uri="http://schemas.openxmlformats.org/drawingml/2006/table">
            <a:tbl>
              <a:tblPr/>
              <a:tblGrid>
                <a:gridCol w="432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Сумма,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тыс.руб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2020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6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Доходы -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22188,4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16506,4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-налоговые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16421,8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-неналоговые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84,6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Безвозмездные поступление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5683,8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Расходы -всего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в том числе: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-оплата труда с начислением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-оплата коммунальных услуг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- Прочие 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Дефицит (-),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455738" y="65088"/>
            <a:ext cx="750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619250" y="188913"/>
            <a:ext cx="61928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ОСНОВНЫЕ ПАРАМЕТРЫ БЮДЖЕТА МУНИЦИПАЛЬНОГО ОБРАЗОВАНИЯ ОТРАДО-КУБАНСКОГО СЕЛЬСКОГО ПОСЕЛЕНИЯ ГУЛЬКЕВИЧСКОГО РАЙОНА на </a:t>
            </a:r>
            <a:r>
              <a:rPr lang="ru-RU" sz="1600" dirty="0" smtClean="0">
                <a:latin typeface="Arial Black" pitchFamily="34" charset="0"/>
              </a:rPr>
              <a:t>2020 </a:t>
            </a:r>
            <a:r>
              <a:rPr lang="ru-RU" sz="1600" dirty="0">
                <a:latin typeface="Arial Black" pitchFamily="34" charset="0"/>
              </a:rPr>
              <a:t>год</a:t>
            </a:r>
          </a:p>
        </p:txBody>
      </p:sp>
      <p:sp>
        <p:nvSpPr>
          <p:cNvPr id="26628" name="AutoShape 42"/>
          <p:cNvSpPr>
            <a:spLocks noChangeArrowheads="1"/>
          </p:cNvSpPr>
          <p:nvPr/>
        </p:nvSpPr>
        <p:spPr bwMode="auto">
          <a:xfrm>
            <a:off x="3708400" y="2565400"/>
            <a:ext cx="1655763" cy="1150938"/>
          </a:xfrm>
          <a:prstGeom prst="leftRightArrow">
            <a:avLst>
              <a:gd name="adj1" fmla="val 50000"/>
              <a:gd name="adj2" fmla="val 2877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111AD7"/>
                </a:solidFill>
              </a:rPr>
              <a:t>БЮДЖЕТ</a:t>
            </a:r>
          </a:p>
        </p:txBody>
      </p:sp>
      <p:sp>
        <p:nvSpPr>
          <p:cNvPr id="26629" name="Rectangle 43"/>
          <p:cNvSpPr>
            <a:spLocks noChangeArrowheads="1"/>
          </p:cNvSpPr>
          <p:nvPr/>
        </p:nvSpPr>
        <p:spPr bwMode="auto">
          <a:xfrm>
            <a:off x="2268538" y="1268413"/>
            <a:ext cx="1368425" cy="4465637"/>
          </a:xfrm>
          <a:prstGeom prst="rect">
            <a:avLst/>
          </a:prstGeom>
          <a:solidFill>
            <a:srgbClr val="F2F6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3300"/>
                </a:solidFill>
              </a:rPr>
              <a:t>Доходы </a:t>
            </a:r>
            <a:r>
              <a:rPr lang="ru-RU" dirty="0"/>
              <a:t>бюджета </a:t>
            </a:r>
            <a:r>
              <a:rPr lang="ru-RU" dirty="0" smtClean="0"/>
              <a:t>22188,4 </a:t>
            </a:r>
            <a:r>
              <a:rPr lang="ru-RU" dirty="0" err="1"/>
              <a:t>тыс.руб</a:t>
            </a:r>
            <a:r>
              <a:rPr lang="ru-RU" dirty="0"/>
              <a:t>., </a:t>
            </a:r>
          </a:p>
          <a:p>
            <a:pPr algn="ctr"/>
            <a:r>
              <a:rPr lang="ru-RU" dirty="0" smtClean="0"/>
              <a:t>4,65 </a:t>
            </a:r>
            <a:r>
              <a:rPr lang="ru-RU" dirty="0" err="1"/>
              <a:t>тыс.руб</a:t>
            </a:r>
            <a:r>
              <a:rPr lang="ru-RU" dirty="0"/>
              <a:t>. в расчете на 1 человека</a:t>
            </a:r>
          </a:p>
        </p:txBody>
      </p:sp>
      <p:sp>
        <p:nvSpPr>
          <p:cNvPr id="26630" name="Rectangle 44"/>
          <p:cNvSpPr>
            <a:spLocks noChangeArrowheads="1"/>
          </p:cNvSpPr>
          <p:nvPr/>
        </p:nvSpPr>
        <p:spPr bwMode="auto">
          <a:xfrm>
            <a:off x="5435600" y="1268413"/>
            <a:ext cx="1368425" cy="4464050"/>
          </a:xfrm>
          <a:prstGeom prst="rect">
            <a:avLst/>
          </a:prstGeom>
          <a:solidFill>
            <a:srgbClr val="F2F6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3300"/>
                </a:solidFill>
              </a:rPr>
              <a:t>Расходы</a:t>
            </a:r>
            <a:r>
              <a:rPr lang="ru-RU" dirty="0"/>
              <a:t> бюджета </a:t>
            </a:r>
            <a:r>
              <a:rPr lang="ru-RU" dirty="0" smtClean="0"/>
              <a:t>22188,4тыс.руб</a:t>
            </a:r>
            <a:r>
              <a:rPr lang="ru-RU" dirty="0"/>
              <a:t>., </a:t>
            </a:r>
          </a:p>
          <a:p>
            <a:pPr algn="ctr"/>
            <a:r>
              <a:rPr lang="ru-RU" dirty="0" smtClean="0"/>
              <a:t>4,65 </a:t>
            </a:r>
            <a:r>
              <a:rPr lang="ru-RU" dirty="0" err="1"/>
              <a:t>тыс.руб</a:t>
            </a:r>
            <a:r>
              <a:rPr lang="ru-RU" dirty="0"/>
              <a:t>. в расчете на 1 человека</a:t>
            </a:r>
          </a:p>
        </p:txBody>
      </p:sp>
      <p:sp>
        <p:nvSpPr>
          <p:cNvPr id="26631" name="AutoShape 51"/>
          <p:cNvSpPr>
            <a:spLocks noChangeArrowheads="1"/>
          </p:cNvSpPr>
          <p:nvPr/>
        </p:nvSpPr>
        <p:spPr bwMode="auto">
          <a:xfrm rot="10800000">
            <a:off x="6799263" y="1311275"/>
            <a:ext cx="2344737" cy="4826000"/>
          </a:xfrm>
          <a:prstGeom prst="homePlat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marL="342900" indent="-342900" algn="ctr"/>
            <a:r>
              <a:rPr lang="ru-RU" sz="1000" dirty="0"/>
              <a:t>1) Центральный аппарат контрольно-счетной палаты администрации МО Гулькевичский район</a:t>
            </a:r>
            <a:r>
              <a:rPr lang="ru-RU" sz="1000" b="1" dirty="0"/>
              <a:t> </a:t>
            </a:r>
          </a:p>
          <a:p>
            <a:pPr marL="342900" indent="-342900" algn="ctr"/>
            <a:r>
              <a:rPr lang="ru-RU" sz="1000" b="1" dirty="0" smtClean="0"/>
              <a:t>6,1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2) Общегосударственные вопросы </a:t>
            </a:r>
          </a:p>
          <a:p>
            <a:pPr marL="342900" indent="-342900" algn="ctr"/>
            <a:r>
              <a:rPr lang="ru-RU" sz="1000" b="1" dirty="0" smtClean="0"/>
              <a:t>10356,1 </a:t>
            </a:r>
            <a:r>
              <a:rPr lang="ru-RU" sz="1000" b="1" dirty="0" err="1" smtClean="0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3) Национальная безопасность и правоохранительная деятельность</a:t>
            </a:r>
          </a:p>
          <a:p>
            <a:pPr marL="342900" indent="-342900" algn="ctr"/>
            <a:r>
              <a:rPr lang="ru-RU" sz="1000" b="1" dirty="0" smtClean="0"/>
              <a:t>50,0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4) Национальная оборона</a:t>
            </a:r>
          </a:p>
          <a:p>
            <a:pPr marL="342900" indent="-342900" algn="ctr"/>
            <a:r>
              <a:rPr lang="ru-RU" sz="1000" b="1" dirty="0" smtClean="0"/>
              <a:t>214,7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5) Национальная экономика</a:t>
            </a:r>
          </a:p>
          <a:p>
            <a:pPr marL="342900" indent="-342900" algn="ctr"/>
            <a:r>
              <a:rPr lang="ru-RU" sz="1000" b="1" dirty="0" smtClean="0"/>
              <a:t>4209,7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6) Жилищно-коммунальное хозяйство </a:t>
            </a:r>
          </a:p>
          <a:p>
            <a:pPr marL="342900" indent="-342900" algn="ctr"/>
            <a:r>
              <a:rPr lang="ru-RU" sz="1000" b="1" dirty="0" smtClean="0"/>
              <a:t>1217,8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7) Молодежная политика</a:t>
            </a:r>
          </a:p>
          <a:p>
            <a:pPr marL="342900" indent="-342900" algn="ctr"/>
            <a:r>
              <a:rPr lang="ru-RU" sz="1000" b="1" dirty="0"/>
              <a:t>24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8) Культура и кинематография </a:t>
            </a:r>
          </a:p>
          <a:p>
            <a:pPr marL="342900" indent="-342900" algn="ctr"/>
            <a:r>
              <a:rPr lang="ru-RU" sz="1000" b="1" dirty="0" smtClean="0"/>
              <a:t>5796,0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9) Социальная политика </a:t>
            </a:r>
          </a:p>
          <a:p>
            <a:pPr marL="342900" indent="-342900" algn="ctr"/>
            <a:r>
              <a:rPr lang="ru-RU" sz="1000" b="1" dirty="0" smtClean="0"/>
              <a:t>114,0</a:t>
            </a:r>
            <a:r>
              <a:rPr lang="ru-RU" sz="1000" b="1" dirty="0" smtClean="0"/>
              <a:t>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10) Физическая культура и спорт </a:t>
            </a:r>
          </a:p>
          <a:p>
            <a:pPr marL="342900" indent="-342900" algn="ctr"/>
            <a:r>
              <a:rPr lang="ru-RU" sz="1000" b="1" dirty="0" smtClean="0"/>
              <a:t>150,0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  <a:p>
            <a:pPr marL="342900" indent="-342900" algn="ctr"/>
            <a:r>
              <a:rPr lang="ru-RU" sz="1000" dirty="0"/>
              <a:t>11) Средства массовой информации </a:t>
            </a:r>
          </a:p>
          <a:p>
            <a:pPr marL="342900" indent="-342900" algn="ctr"/>
            <a:r>
              <a:rPr lang="ru-RU" sz="1000" b="1" dirty="0" smtClean="0"/>
              <a:t>50,0 </a:t>
            </a:r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  <a:endParaRPr lang="ru-RU" dirty="0"/>
          </a:p>
        </p:txBody>
      </p:sp>
      <p:sp>
        <p:nvSpPr>
          <p:cNvPr id="26632" name="AutoShape 52"/>
          <p:cNvSpPr>
            <a:spLocks noChangeArrowheads="1"/>
          </p:cNvSpPr>
          <p:nvPr/>
        </p:nvSpPr>
        <p:spPr bwMode="auto">
          <a:xfrm>
            <a:off x="0" y="2565400"/>
            <a:ext cx="2195513" cy="1744663"/>
          </a:xfrm>
          <a:prstGeom prst="homePlate">
            <a:avLst>
              <a:gd name="adj" fmla="val 3146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dirty="0"/>
              <a:t>1) Налоговые доходы </a:t>
            </a:r>
          </a:p>
          <a:p>
            <a:pPr algn="ctr"/>
            <a:r>
              <a:rPr lang="ru-RU" sz="1200" b="1" dirty="0" smtClean="0"/>
              <a:t>16420,0</a:t>
            </a:r>
            <a:r>
              <a:rPr lang="ru-RU" sz="1200" b="1" dirty="0" smtClean="0"/>
              <a:t>тыс.руб</a:t>
            </a:r>
            <a:r>
              <a:rPr lang="ru-RU" sz="1200" b="1" dirty="0"/>
              <a:t>.</a:t>
            </a:r>
            <a:r>
              <a:rPr lang="ru-RU" sz="1200" dirty="0"/>
              <a:t> 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2) Неналоговые доходы </a:t>
            </a:r>
          </a:p>
          <a:p>
            <a:pPr algn="ctr"/>
            <a:r>
              <a:rPr lang="ru-RU" sz="1200" b="1" dirty="0" smtClean="0"/>
              <a:t>84,6</a:t>
            </a:r>
            <a:r>
              <a:rPr lang="ru-RU" sz="1200" b="1" dirty="0" smtClean="0"/>
              <a:t> </a:t>
            </a:r>
            <a:r>
              <a:rPr lang="ru-RU" sz="1200" b="1" dirty="0" err="1"/>
              <a:t>тыс.руб</a:t>
            </a:r>
            <a:r>
              <a:rPr lang="ru-RU" sz="1200" b="1" dirty="0"/>
              <a:t>.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dirty="0"/>
              <a:t>3) Безвозмездные поступления </a:t>
            </a:r>
          </a:p>
          <a:p>
            <a:pPr algn="ctr"/>
            <a:r>
              <a:rPr lang="ru-RU" sz="1200" b="1" dirty="0" smtClean="0"/>
              <a:t>5683,8 </a:t>
            </a:r>
            <a:r>
              <a:rPr lang="ru-RU" sz="1200" b="1" dirty="0" err="1"/>
              <a:t>тыс.руб</a:t>
            </a:r>
            <a:r>
              <a:rPr lang="ru-RU" sz="12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87450" y="188913"/>
            <a:ext cx="72009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Arial Black" pitchFamily="34" charset="0"/>
              </a:rPr>
              <a:t>ДОХОДЫ БЮДЖЕТА </a:t>
            </a:r>
          </a:p>
          <a:p>
            <a:pPr algn="ctr"/>
            <a:r>
              <a:rPr lang="ru-RU">
                <a:latin typeface="Arial Black" pitchFamily="34" charset="0"/>
              </a:rPr>
              <a:t>ОТРАДО-КУБАНСКОГО СЕЛЬСКОГО ПОСЕЛЕНИЯ ГУЛЬКЕВИЧСКОГО РАЙОНА </a:t>
            </a:r>
          </a:p>
          <a:p>
            <a:pPr algn="ctr"/>
            <a:r>
              <a:rPr lang="ru-RU" sz="1400"/>
              <a:t>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468313" y="1700213"/>
            <a:ext cx="8424862" cy="1008062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CF9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Доходы</a:t>
            </a:r>
            <a:r>
              <a:rPr lang="ru-RU"/>
              <a:t> – денежные средства </a:t>
            </a:r>
          </a:p>
          <a:p>
            <a:pPr algn="ctr"/>
            <a:r>
              <a:rPr lang="ru-RU"/>
              <a:t>поступающие в бюджет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460375" y="3211513"/>
            <a:ext cx="3613150" cy="2981325"/>
          </a:xfrm>
          <a:prstGeom prst="verticalScroll">
            <a:avLst>
              <a:gd name="adj" fmla="val 12500"/>
            </a:avLst>
          </a:prstGeom>
          <a:solidFill>
            <a:srgbClr val="F2F7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 b="1"/>
          </a:p>
          <a:p>
            <a:pPr algn="ctr"/>
            <a:r>
              <a:rPr lang="ru-RU" sz="1400" b="1"/>
              <a:t>НАЛОГОВЫЕ ДОХОДЫ</a:t>
            </a:r>
            <a:r>
              <a:rPr lang="ru-RU" sz="1400"/>
              <a:t> </a:t>
            </a:r>
          </a:p>
          <a:p>
            <a:pPr algn="ctr"/>
            <a:r>
              <a:rPr lang="ru-RU" sz="1400"/>
              <a:t>Поступление от уплаты федеральных, </a:t>
            </a:r>
          </a:p>
          <a:p>
            <a:pPr algn="ctr"/>
            <a:r>
              <a:rPr lang="ru-RU" sz="1400"/>
              <a:t>региональных и местных налогов и сборов, </a:t>
            </a:r>
          </a:p>
          <a:p>
            <a:pPr algn="ctr"/>
            <a:r>
              <a:rPr lang="ru-RU" sz="1400"/>
              <a:t>предусмотренных НК РФ, нормативными правовыми актами совета Отрадо-Кубанского сельского поселения</a:t>
            </a:r>
          </a:p>
          <a:p>
            <a:pPr algn="ctr"/>
            <a:endParaRPr lang="ru-RU" sz="1400"/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932363" y="3213100"/>
            <a:ext cx="3743325" cy="2952750"/>
          </a:xfrm>
          <a:prstGeom prst="verticalScroll">
            <a:avLst>
              <a:gd name="adj" fmla="val 12500"/>
            </a:avLst>
          </a:prstGeom>
          <a:solidFill>
            <a:srgbClr val="F2F7E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/>
              <a:t>НЕНАЛОГОВЫЕ ДОХОДЫ</a:t>
            </a:r>
          </a:p>
          <a:p>
            <a:pPr algn="ctr"/>
            <a:r>
              <a:rPr lang="ru-RU" sz="1400"/>
              <a:t>Платежи, которые включают в себя: доходы от использования и продажи имущества, платные услуги муниципальных учреждений, штрафы за нарушение законодательства, иные неналоговые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50460"/>
              </p:ext>
            </p:extLst>
          </p:nvPr>
        </p:nvGraphicFramePr>
        <p:xfrm>
          <a:off x="-47625" y="-188913"/>
          <a:ext cx="9309100" cy="576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619250" y="0"/>
            <a:ext cx="711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НАЛОГОВЫЕ ДОХОДЫ БЮДЖЕТА МУНИЦИПАЛЬНОГО ОБРАЗОВАНИЯ ОТРАДО-КУБАНСКОГО СЕЛЬСКОГО ПОСЕЛЕНИЯ ГУЛЬКЕВИЧСКОГО РАЙОНА на </a:t>
            </a:r>
            <a:r>
              <a:rPr lang="ru-RU" sz="2000" dirty="0" smtClean="0">
                <a:latin typeface="Arial Black" pitchFamily="34" charset="0"/>
              </a:rPr>
              <a:t>2020 </a:t>
            </a:r>
            <a:r>
              <a:rPr lang="ru-RU" sz="2000" dirty="0">
                <a:latin typeface="Arial Black" pitchFamily="34" charset="0"/>
              </a:rPr>
              <a:t>год, </a:t>
            </a:r>
            <a:r>
              <a:rPr lang="ru-RU" dirty="0" err="1">
                <a:latin typeface="Arial Black" pitchFamily="34" charset="0"/>
              </a:rPr>
              <a:t>тыс.руб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48870"/>
              </p:ext>
            </p:extLst>
          </p:nvPr>
        </p:nvGraphicFramePr>
        <p:xfrm>
          <a:off x="1222375" y="1651238"/>
          <a:ext cx="7458075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1743075" y="65088"/>
            <a:ext cx="722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850" name="Rectangle 6"/>
          <p:cNvSpPr>
            <a:spLocks noChangeArrowheads="1"/>
          </p:cNvSpPr>
          <p:nvPr/>
        </p:nvSpPr>
        <p:spPr bwMode="auto">
          <a:xfrm>
            <a:off x="2051050" y="188913"/>
            <a:ext cx="6264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БЕЗВОЗМЕЗДНЫЕ ПОСТУПЛЕНИЯ БЮДЖЕТА МУНИЦИПАЛЬНОГО ОБРАЗОВАНИЯ ОТРАДО-КУБАНСКОГО СЕЛЬСКОГО ПОСЕЛЕНИЯ ГУЛЬКЕВИЧСКОГО РАЙОНА на </a:t>
            </a:r>
            <a:r>
              <a:rPr lang="ru-RU" dirty="0" smtClean="0">
                <a:latin typeface="Arial Black" pitchFamily="34" charset="0"/>
              </a:rPr>
              <a:t>2020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год, </a:t>
            </a:r>
            <a:r>
              <a:rPr lang="ru-RU" dirty="0" err="1">
                <a:latin typeface="Arial Black" pitchFamily="34" charset="0"/>
              </a:rPr>
              <a:t>тыс.руб</a:t>
            </a:r>
            <a:r>
              <a:rPr lang="ru-RU" dirty="0">
                <a:latin typeface="Arial Black" pitchFamily="34" charset="0"/>
              </a:rPr>
              <a:t>.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79515"/>
              </p:ext>
            </p:extLst>
          </p:nvPr>
        </p:nvGraphicFramePr>
        <p:xfrm>
          <a:off x="1222375" y="1704975"/>
          <a:ext cx="6107137" cy="476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835150" y="260350"/>
            <a:ext cx="677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Arial Black" pitchFamily="34" charset="0"/>
              </a:rPr>
              <a:t>МЕЖБЮДЖЕТНЫЕ ОТНОШЕНИЯ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4763" y="981075"/>
            <a:ext cx="5329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Book Antiqua" pitchFamily="18" charset="0"/>
              </a:rPr>
              <a:t>Межбюджетные трансферты</a:t>
            </a:r>
            <a:r>
              <a:rPr lang="ru-RU">
                <a:latin typeface="Book Antiqua" pitchFamily="18" charset="0"/>
              </a:rPr>
              <a:t> – средства, предоставляемые одним бюджета бюджетной системы Российской Федерации другому бюджету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3357563"/>
            <a:ext cx="46085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Book Antiqua" pitchFamily="18" charset="0"/>
              </a:rPr>
              <a:t>Межбюджетные отношения</a:t>
            </a:r>
            <a:r>
              <a:rPr lang="ru-RU">
                <a:latin typeface="Book Antiqua" pitchFamily="18" charset="0"/>
              </a:rPr>
              <a:t> 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82" y="1268760"/>
            <a:ext cx="2086441" cy="196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61" y="2253560"/>
            <a:ext cx="3850481" cy="256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692275" y="260350"/>
            <a:ext cx="695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latin typeface="Arial Black" pitchFamily="34" charset="0"/>
              </a:rPr>
              <a:t>МЕЖБЮДЖЕТНЫЕ ТРАНСФЕРТЫ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11201" y="1268760"/>
            <a:ext cx="82532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</a:rPr>
              <a:t>бюджет муниципального </a:t>
            </a:r>
            <a:r>
              <a:rPr lang="ru-RU" sz="2000" dirty="0" smtClean="0">
                <a:latin typeface="Times New Roman" pitchFamily="18" charset="0"/>
              </a:rPr>
              <a:t>образования Отрадо-Кубанское </a:t>
            </a:r>
            <a:r>
              <a:rPr lang="ru-RU" sz="2000" dirty="0">
                <a:latin typeface="Times New Roman" pitchFamily="18" charset="0"/>
              </a:rPr>
              <a:t>сельское поселение перечисляются межбюджетные трансферты из бюджета Краснодарского края в форме:</a:t>
            </a:r>
          </a:p>
          <a:p>
            <a:r>
              <a:rPr lang="ru-RU" sz="2000" i="1" u="sng" dirty="0">
                <a:solidFill>
                  <a:srgbClr val="FF3300"/>
                </a:solidFill>
                <a:latin typeface="Times New Roman" pitchFamily="18" charset="0"/>
              </a:rPr>
              <a:t>Дотаций</a:t>
            </a:r>
            <a:r>
              <a:rPr lang="ru-RU" sz="2000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– без определения конкретной цели их использования;</a:t>
            </a:r>
          </a:p>
          <a:p>
            <a:r>
              <a:rPr lang="ru-RU" sz="2000" i="1" u="sng" dirty="0">
                <a:solidFill>
                  <a:srgbClr val="FF3300"/>
                </a:solidFill>
                <a:latin typeface="Times New Roman" pitchFamily="18" charset="0"/>
              </a:rPr>
              <a:t>Субсидий</a:t>
            </a:r>
            <a:r>
              <a:rPr lang="ru-RU" sz="2000" dirty="0">
                <a:latin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значения;</a:t>
            </a:r>
          </a:p>
          <a:p>
            <a:r>
              <a:rPr lang="ru-RU" sz="2000" i="1" u="sng" dirty="0">
                <a:solidFill>
                  <a:srgbClr val="FF3300"/>
                </a:solidFill>
                <a:latin typeface="Times New Roman" pitchFamily="18" charset="0"/>
              </a:rPr>
              <a:t>Субвенций</a:t>
            </a:r>
            <a:r>
              <a:rPr lang="ru-RU" sz="2000" dirty="0">
                <a:latin typeface="Times New Roman" pitchFamily="18" charset="0"/>
              </a:rPr>
              <a:t> – на выполнение переданных государственных полномочий Российской Федерации</a:t>
            </a:r>
            <a:r>
              <a:rPr lang="ru-RU" sz="2000" dirty="0" smtClean="0">
                <a:latin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10" y="3777746"/>
            <a:ext cx="5661000" cy="298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88913"/>
            <a:ext cx="9207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0025" y="1192213"/>
            <a:ext cx="883602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Предисловие                                                                                                                                                                          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                                                                                                                                                               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                                                                                                                             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                                                                                                                                                             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Гражданин, его участие в бюджетном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процессе                                                                                                                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слушания                                                                                                                                                           8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                                                                                                   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10                 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11-12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параметры бюджета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              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                   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доходов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15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Налоговые доходы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16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бюджета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  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отношения                                                                                                                                               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                                                                                                                                             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 в динамике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годы                                                                                         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мероприятия по дополнительной мобилизации доходов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21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                    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 расходов бюджета поселения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                                                                                                    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                       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«Молодежь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                                     25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Муниципальная программа «Развитие физической культуры  и спорта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                                                                  26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в сфере экономике и жилищно-коммунального хозяйства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27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Понятия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термины                                                                                                                                                       28-30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                                                                                                                                                   31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4720"/>
              </p:ext>
            </p:extLst>
          </p:nvPr>
        </p:nvGraphicFramePr>
        <p:xfrm>
          <a:off x="827584" y="1407193"/>
          <a:ext cx="7488832" cy="533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Диаграмма" r:id="rId4" imgW="11312309" imgH="11315700" progId="MSGraph.Chart.8">
                  <p:embed followColorScheme="full"/>
                </p:oleObj>
              </mc:Choice>
              <mc:Fallback>
                <p:oleObj name="Диаграмма" r:id="rId4" imgW="11312309" imgH="1131570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07193"/>
                        <a:ext cx="7488832" cy="533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835150" y="188913"/>
            <a:ext cx="585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МЕЖБЮДЖЕТНЫЕ ТРАНСФЕРТЫ В ДИНАМИКЕ ЗА </a:t>
            </a:r>
            <a:r>
              <a:rPr lang="ru-RU" sz="2000" dirty="0" smtClean="0">
                <a:latin typeface="Arial Black" pitchFamily="34" charset="0"/>
              </a:rPr>
              <a:t>2019-2020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ГОДЫ,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71575" y="21356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ОСНОВНЫЕ МЕРОПРИЯТИЯ ПО ДОПОЛНИТЕЛЬНОЙ МОБИЛИЗАЦИИ ДОХОДОВ БЮДЖЕТА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3" y="1229225"/>
            <a:ext cx="2375819" cy="3801310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 rot="5400000">
            <a:off x="6887022" y="1807646"/>
            <a:ext cx="923330" cy="312075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Проведение заседаний комиссии по легализации налоговой базы по уплате налога на доходы физических лиц, в том числе обособленными подразделениями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6200000">
            <a:off x="712022" y="800879"/>
            <a:ext cx="2031325" cy="3116399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Проведение мероприятий по соблюдению хозяйствующими субъектами требований трудового законодательства в части своевременной выплаты заработной платы и установления ее размера не ниже минимального размера оплаты труда, установленного законодательством, а также своевременности и полноты уплаты налога на доходы физических лиц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 rot="16200000">
            <a:off x="1184428" y="2908529"/>
            <a:ext cx="923330" cy="3116400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Проведение инвентаризации муниципального имущества с целью получения доходов за пользование имуществом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 rot="5400000">
            <a:off x="6887022" y="3122374"/>
            <a:ext cx="923330" cy="3120758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Организация работ о признании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невостребованных земельных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долей (паев) муниципальной собственностью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 rot="5400000">
            <a:off x="6674019" y="317355"/>
            <a:ext cx="1292662" cy="3116402"/>
          </a:xfrm>
          <a:prstGeom prst="wedge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Вовлечение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</a:t>
            </a:r>
            <a:r>
              <a:rPr lang="ru-RU" sz="1200" dirty="0" smtClean="0">
                <a:solidFill>
                  <a:srgbClr val="FF0000"/>
                </a:solidFill>
              </a:rPr>
              <a:t>собственности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172248"/>
            <a:ext cx="6912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РАСХОДЫ БЮДЖЕТА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МУНИЦИПАЛЬНОГО ОБРАЗОВАНИЯ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ОТРАДО-КУБАНСКОЕ СЕЛЬСКОЕ ПОСЕЛЕНИЕ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484784"/>
            <a:ext cx="8713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Расходы бюджета</a:t>
            </a:r>
            <a:r>
              <a:rPr lang="ru-RU" dirty="0"/>
              <a:t> 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</a:t>
            </a:r>
            <a:r>
              <a:rPr lang="ru-RU" dirty="0" smtClean="0"/>
              <a:t>бюджета.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3079532"/>
              </p:ext>
            </p:extLst>
          </p:nvPr>
        </p:nvGraphicFramePr>
        <p:xfrm>
          <a:off x="143160" y="680079"/>
          <a:ext cx="8928992" cy="551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39750" y="1196975"/>
          <a:ext cx="842803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Диаграмма" r:id="rId4" imgW="6486525" imgH="4981575" progId="MSGraph.Chart.8">
                  <p:embed followColorScheme="full"/>
                </p:oleObj>
              </mc:Choice>
              <mc:Fallback>
                <p:oleObj name="Диаграмма" r:id="rId4" imgW="6486525" imgH="4981575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428038" cy="566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36830"/>
              </p:ext>
            </p:extLst>
          </p:nvPr>
        </p:nvGraphicFramePr>
        <p:xfrm>
          <a:off x="50800" y="1247775"/>
          <a:ext cx="9042400" cy="570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692275" y="0"/>
            <a:ext cx="6480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Arial Black" pitchFamily="34" charset="0"/>
              </a:rPr>
              <a:t>СТРУКТУРА РАСХОДОВ БЮДЖЕТА МУНИЦИПАЛЬНОГО ОБРАЗОВАНИЯ </a:t>
            </a:r>
          </a:p>
          <a:p>
            <a:pPr algn="ctr"/>
            <a:r>
              <a:rPr lang="ru-RU" sz="1600" dirty="0">
                <a:latin typeface="Arial Black" pitchFamily="34" charset="0"/>
              </a:rPr>
              <a:t>ОТРАДО-КУБАНСКОЕ СЕЛЬСКОЕ ПОСЕЛЕНИЕ НА </a:t>
            </a:r>
            <a:r>
              <a:rPr lang="ru-RU" sz="1600" dirty="0" smtClean="0">
                <a:latin typeface="Arial Black" pitchFamily="34" charset="0"/>
              </a:rPr>
              <a:t>2020 </a:t>
            </a:r>
            <a:r>
              <a:rPr lang="ru-RU" sz="1600" dirty="0">
                <a:latin typeface="Arial Black" pitchFamily="34" charset="0"/>
              </a:rPr>
              <a:t>ГОД ПО ОСНОВНЫМ НАПРАВЛЕНИЯМ РАЗВИТИЯ,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3" y="214313"/>
            <a:ext cx="7128792" cy="766415"/>
          </a:xfrm>
        </p:spPr>
        <p:txBody>
          <a:bodyPr/>
          <a:lstStyle/>
          <a:p>
            <a:pPr algn="ctr"/>
            <a:r>
              <a:rPr lang="ru-RU" dirty="0" smtClean="0"/>
              <a:t>Муниципальная программа </a:t>
            </a:r>
            <a:br>
              <a:rPr lang="ru-RU" dirty="0" smtClean="0"/>
            </a:br>
            <a:r>
              <a:rPr lang="ru-RU" dirty="0" smtClean="0"/>
              <a:t>«Развитие культуры»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1721" y="1222250"/>
            <a:ext cx="8713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Оказание услуг в сфере культуры осуществляет МКУК ЦКД Отрадо-Кубанского сельского поселения в составе:</a:t>
            </a:r>
          </a:p>
          <a:p>
            <a:r>
              <a:rPr lang="ru-RU" dirty="0" smtClean="0"/>
              <a:t>-   Дом Культуры с. Отрадо-Кубанское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Библиотека с. Отрадо-Кубанское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Дом научной пропаганды п. Ботаника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Филиал библиотека п. Ботаника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02" y="4002171"/>
            <a:ext cx="3680901" cy="2760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9" y="3981920"/>
            <a:ext cx="3707903" cy="2780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01" y="1700808"/>
            <a:ext cx="2859284" cy="21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57987" cy="549275"/>
          </a:xfrm>
        </p:spPr>
        <p:txBody>
          <a:bodyPr/>
          <a:lstStyle/>
          <a:p>
            <a:pPr algn="ctr"/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 smtClean="0"/>
              <a:t>«Молодежь»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352617"/>
            <a:ext cx="696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Трудоустройство несовершеннолетних в каникулярный период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2214"/>
            <a:ext cx="4059943" cy="2283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7" y="1812216"/>
            <a:ext cx="4117871" cy="2316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2837" y="332656"/>
            <a:ext cx="7813072" cy="549275"/>
          </a:xfrm>
        </p:spPr>
        <p:txBody>
          <a:bodyPr/>
          <a:lstStyle/>
          <a:p>
            <a:pPr algn="ctr"/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</a:t>
            </a:r>
            <a:r>
              <a:rPr lang="ru-RU" dirty="0" smtClean="0"/>
              <a:t>физической культуры и спорта»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21555"/>
            <a:ext cx="3398900" cy="2273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2474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3347864" cy="2510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200" y="1324732"/>
            <a:ext cx="819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районных и краевых соревнованиях, в спартакиаде трудящихся.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4824" y="692696"/>
            <a:ext cx="7521575" cy="549275"/>
          </a:xfrm>
        </p:spPr>
        <p:txBody>
          <a:bodyPr/>
          <a:lstStyle/>
          <a:p>
            <a:pPr algn="ctr"/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 smtClean="0"/>
              <a:t>«комплексное Развитие в сфере экономики и жилищно-коммунального хозяйства»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7" y="2852936"/>
            <a:ext cx="3851920" cy="2888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63" y="2887263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168" y="1939777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 территории поселения, обслуживание уличного освещения, ремонт и строительство дорог.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6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965699" cy="549275"/>
          </a:xfrm>
        </p:spPr>
        <p:txBody>
          <a:bodyPr/>
          <a:lstStyle/>
          <a:p>
            <a:r>
              <a:rPr lang="ru-RU" dirty="0" smtClean="0"/>
              <a:t>Понятия и термины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5817" y="1196752"/>
            <a:ext cx="9036496" cy="5445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дминистратор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орган государственной власти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(государственный орган),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 местного самоуправления, орган местной администрации, орган управления государственным внебюджетным фондом, Центральный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Российской Федерации,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казенное учреждение,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осуществляющие в соответствии с законодательством Российской Федерации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это финансовая помощь из бюджетов других уровней (межбюджетные трансферты), от физических и юридических лиц.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форма образования и расходования фонда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это группировка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и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уровней бюджетной системы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юджетный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кредит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основах.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срок, в течение которого действует утвержденный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юджетный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отчетности.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юджетная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система Российской Федерации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фондов.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214313"/>
            <a:ext cx="3821683" cy="549275"/>
          </a:xfrm>
        </p:spPr>
        <p:txBody>
          <a:bodyPr/>
          <a:lstStyle/>
          <a:p>
            <a:r>
              <a:rPr lang="ru-RU" dirty="0"/>
              <a:t>Понятия и термины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65" y="1268760"/>
            <a:ext cx="89289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(ГРБС)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осударственный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или муниципальный долг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обязательства, возникающие из государственных или муниципальных заимствований, гарантий по обязательствам третьих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Государственные и муниципальные займы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это денежные ресурсы, привлекаемые для покрытия дефицита соответствующего бюджета от физических и юридических лиц, иностранных государств, международных финансовых организаций на основании заключаемых договоров, по которым возникают долговые обязательства РФ, субъекта РФ, муниципального образования как заемщиков или гарантов.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ефицит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доходами.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Индекс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потребительских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один из видов индексов цен, созданный для измерения среднего уровня цен на товары и услуги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(потребительской корзины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за определённый период в экономике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ежбюджетные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физическое лицо или юридическое лицо, на которое законом возложена обязанность уплачивать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предисловие</a:t>
            </a:r>
            <a:endParaRPr lang="ru-RU" dirty="0"/>
          </a:p>
        </p:txBody>
      </p:sp>
      <p:sp>
        <p:nvSpPr>
          <p:cNvPr id="16386" name="Объект 3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5516562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smtClean="0">
                <a:solidFill>
                  <a:srgbClr val="111AD7"/>
                </a:solidFill>
                <a:latin typeface="Times New Roman" pitchFamily="18" charset="0"/>
                <a:cs typeface="Times New Roman" pitchFamily="18" charset="0"/>
              </a:rPr>
              <a:t>Бюджет играет центральную роль в экономике Отрадо-Кубанского сельского поселения Гулькевичского района и решении различных проблем в его развитии. Внимательное изучение бюджета дает представление о намерениях власти, ее политике, распределении ею финансовых ресурсов. Благодаря анализу бюджета можно установить, как распределяются денежные средства, расходуются ли они по назначению. Контроль за местным бюджетом особенно уместен, если иметь в виду, что он формируется за счет граждан и организаций. Эти средства изымаются в виде налогов, различных сборов и пошлин у физических и юридических лиц для проведения значимой для общества деятельности. Проверка фактического использования бюджетных средств закономерный и обязательный процесс, особенно в условиях недостатка имеющихся резервов. Именно поэтому пришло время для опубликования простого и доступного для каждого гражданина анализа бюджета и бюджетных процессов. И мы надеемся что данная презентация послужит обеспечению роста интереса граждан к вопросам использования бюджета. Ведь только при наличии у граждан чувства собственной причастности к бюджетному процессу и возможности высказать свое мнение можно рассчитывать на то, что население будет добросовестно участвовать как в формировании бюджета, так и его исполнении.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88913"/>
            <a:ext cx="9207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749675" cy="549275"/>
          </a:xfrm>
        </p:spPr>
        <p:txBody>
          <a:bodyPr/>
          <a:lstStyle/>
          <a:p>
            <a:r>
              <a:rPr lang="ru-RU" dirty="0"/>
              <a:t>Понятия и термины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 это все налоги и налоговые сборы, а также пенни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предусмотренные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налоговым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законодательством.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сложная хозяйственная, социальная, организационная, научно-технологическая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поступления от уплаты пошлин, и сборов, установленных законодательством РФ и штрафов за нарушение законодательства.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минимальный уровень дохода, который считается необходимым для обеспечения определённого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уровня жизни.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расходами.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Публичные нормативные обязательства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индексации.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являются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одной из форм участия населения в осуществлении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местного самоуправления.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асходные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обязательства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бюджетные средства, предоставляемые бюджету другого уровня бюджетной системы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или юридическому лицу на безвозмездной и безвозвратной основах на осуществление определенных целевых расходов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– бюджетные средства, предоставляемые бюджету другого уровня, физическому или юридическому лицу на условиях долевого финансирования целевых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5720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04664"/>
            <a:ext cx="4968552" cy="549275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7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АДМИНИСТРАЦИЯ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b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ОТРАДО-КУБАНСКОГО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СЕЛЬСКОГО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ПОСЕЛЕНИЯ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ГУЛЬКЕВИЧСКОГО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РАЙОНА</a:t>
            </a:r>
            <a:r>
              <a:rPr lang="ru-RU" sz="2000" b="1" dirty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ea typeface="Aharoni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Aharoni"/>
                <a:cs typeface="Times New Roman" pitchFamily="18" charset="0"/>
              </a:rPr>
              <a:t>КРАСНОДАРСКОГО</a:t>
            </a:r>
            <a:r>
              <a:rPr lang="ru-RU" sz="2000" b="1" dirty="0" smtClean="0">
                <a:latin typeface="Times New Roman" pitchFamily="18" charset="0"/>
                <a:ea typeface="Aharon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Aharoni"/>
                <a:cs typeface="Times New Roman" pitchFamily="18" charset="0"/>
              </a:rPr>
              <a:t>КРАЯ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30" y="2420888"/>
            <a:ext cx="8958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Адрес: 352180, Краснодарский край, Гулькевичский район, с. Отрадо-Кубанское, ул. Ленина 39.</a:t>
            </a:r>
          </a:p>
          <a:p>
            <a:r>
              <a:rPr lang="ru-RU" dirty="0" smtClean="0"/>
              <a:t>Телефон: 8 (86160) 96-5-83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err="1" smtClean="0"/>
              <a:t>gul-otrad@yandex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en-US" dirty="0" smtClean="0"/>
          </a:p>
          <a:p>
            <a:r>
              <a:rPr lang="ru-RU" dirty="0" smtClean="0"/>
              <a:t>Время приема граждан: Понедельник с 8.00 до 17.00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Вторник-пятница с 8.00 до 16.00</a:t>
            </a:r>
          </a:p>
          <a:p>
            <a:r>
              <a:rPr lang="ru-RU" dirty="0" smtClean="0"/>
              <a:t>Перерыв: с 12.00 до 13.00</a:t>
            </a:r>
          </a:p>
          <a:p>
            <a:r>
              <a:rPr lang="ru-RU" dirty="0" smtClean="0"/>
              <a:t>Выходной: суббота-воскресенье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Благодарим за внимание!!!</a:t>
            </a:r>
            <a:endParaRPr lang="ru-RU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1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6375" y="260350"/>
            <a:ext cx="5648325" cy="628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ЧТО ТАКОЕ БЮДЖЕТ?</a:t>
            </a:r>
            <a:endParaRPr lang="ru-RU" sz="4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0800000" flipV="1">
            <a:off x="539750" y="1125538"/>
            <a:ext cx="36718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435600" y="1125538"/>
            <a:ext cx="33845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РАСХОДЫ</a:t>
            </a:r>
            <a:r>
              <a:rPr lang="ru-RU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3429000"/>
            <a:ext cx="89646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11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БЮДЖЕТ-</a:t>
            </a:r>
            <a:r>
              <a:rPr lang="ru-RU" dirty="0">
                <a:latin typeface="+mn-lt"/>
              </a:rPr>
              <a:t> форма образования и расходования денежных средств, предназначенных для финансового  обеспечения задач и функций местного самоуправления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122488" y="4221163"/>
            <a:ext cx="3527425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ПРОФИЦИТ</a:t>
            </a:r>
            <a:r>
              <a:rPr lang="ru-RU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превышение  доходов над расходами образует положительный остаток бюджета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625" y="4221163"/>
            <a:ext cx="36353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</a:t>
            </a:r>
            <a:r>
              <a:rPr lang="ru-RU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179388" y="5876925"/>
            <a:ext cx="9324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350" y="549275"/>
            <a:ext cx="7345363" cy="1106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11AD7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проекта бюджета учтены:</a:t>
            </a:r>
            <a:endParaRPr lang="ru-RU" sz="3600" b="1" dirty="0">
              <a:solidFill>
                <a:srgbClr val="111A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50825" y="1989138"/>
            <a:ext cx="86423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 Российской Федерации;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7 мая 2012 года;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Послание главы администрации (губернатора) Краснодарского края депутатам Законодательного собрания Краснодарского края;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Отрадо-Кубанского сельского поселения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Отрадо-Кубанского сельского поселения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8049314"/>
              </p:ext>
            </p:extLst>
          </p:nvPr>
        </p:nvGraphicFramePr>
        <p:xfrm>
          <a:off x="0" y="1628800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68313" y="5157788"/>
            <a:ext cx="8567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 pitchFamily="34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835696" y="409645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Black" pitchFamily="34" charset="0"/>
              </a:rPr>
              <a:t>ОСНОВНЫЕ ЭТАПЫ БЮДЖЕТНОГО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331913" y="404813"/>
            <a:ext cx="7535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Black" pitchFamily="34" charset="0"/>
              </a:rPr>
              <a:t>ГРАЖДАНИН, ЕГО УЧАСТИЕ В БЮДЖЕТНОМ ПРОЦЕССЕ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07950" y="1557338"/>
            <a:ext cx="4535488" cy="13668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 как налогоплательщик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3141663"/>
            <a:ext cx="3744913" cy="647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11AD7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87900" y="1557338"/>
            <a:ext cx="4176713" cy="143986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Book Antiqua" pitchFamily="18" charset="0"/>
              </a:rPr>
              <a:t>как получатель социальных гарантий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825" y="3141663"/>
            <a:ext cx="3816350" cy="18716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111AD7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111AD7"/>
                </a:solidFill>
              </a:rPr>
              <a:t>Получает социальные гарантии- расходная часть бюджета (культура, социальные льготы и другие направления социальных гарантий)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7" name="Рисунок 8" descr="KVR_000979_00025_1_t218_2218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057775"/>
            <a:ext cx="3203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ic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2850"/>
            <a:ext cx="32766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268538" y="404813"/>
            <a:ext cx="53165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 Black" pitchFamily="34" charset="0"/>
              </a:rPr>
              <a:t>ПУБЛИЧНЫЕ СЛУШАНИЯ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Book" pitchFamily="34" charset="0"/>
              </a:rPr>
              <a:t>     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Публичные слушания </a:t>
            </a:r>
            <a:r>
              <a:rPr lang="ru-RU">
                <a:latin typeface="Franklin Gothic Book" pitchFamily="34" charset="0"/>
              </a:rPr>
              <a:t>- 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</a:t>
            </a:r>
          </a:p>
          <a:p>
            <a:pPr algn="just"/>
            <a:r>
              <a:rPr lang="ru-RU">
                <a:latin typeface="Franklin Gothic Book" pitchFamily="34" charset="0"/>
              </a:rPr>
              <a:t> 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r>
              <a:rPr lang="ru-RU">
                <a:latin typeface="Franklin Gothic Book" pitchFamily="34" charset="0"/>
              </a:rPr>
              <a:t>     Результат публичных слушаний – заключение, в котором отражаются выраженные позиции жителей Отрадо-Кубанского сельского поселения Гулькевичского района и рекомендации, сформулированные по результатам публичных слушаний. Заключение о результатах публичных слушаний подлежит официальному обнародованию.</a:t>
            </a:r>
          </a:p>
        </p:txBody>
      </p:sp>
      <p:pic>
        <p:nvPicPr>
          <p:cNvPr id="21508" name="Рисунок 4" descr="20150807_1544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95863"/>
            <a:ext cx="248443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207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251520" y="1340768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979613" y="260350"/>
            <a:ext cx="604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 Black" pitchFamily="34" charset="0"/>
              </a:rPr>
              <a:t>ВОЗМОЖНОСТИ ВЛИЯНИЯ ГРАЖДАНИНА НА СОСТАВ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1142</TotalTime>
  <Words>2590</Words>
  <Application>Microsoft Office PowerPoint</Application>
  <PresentationFormat>Экран (4:3)</PresentationFormat>
  <Paragraphs>262</Paragraphs>
  <Slides>32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Aharoni</vt:lpstr>
      <vt:lpstr>Arial</vt:lpstr>
      <vt:lpstr>Arial Black</vt:lpstr>
      <vt:lpstr>Book Antiqua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Диаграмма Microsoft Graph</vt:lpstr>
      <vt:lpstr>Диаграмма</vt:lpstr>
      <vt:lpstr>АДМИНИСТРАЦИЯ  ОТРАДО-КУБАНСКОГО СЕЛЬСКОГО ПОСЕЛЕНИЯ ГУЛЬКЕВИЧСКОГО РАЙОНА КРАСНОДАРСКОГО КРАЯ</vt:lpstr>
      <vt:lpstr>СОДЕРЖАНИЕ</vt:lpstr>
      <vt:lpstr>предисловие</vt:lpstr>
      <vt:lpstr>ЧТО ТАКОЕ БЮДЖЕТ?</vt:lpstr>
      <vt:lpstr>При составлении проекта бюджета учтены: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культуры»</vt:lpstr>
      <vt:lpstr>Муниципальная программа  «Молодежь»</vt:lpstr>
      <vt:lpstr>Муниципальная программа  «Развитие физической культуры и спорта»</vt:lpstr>
      <vt:lpstr>Муниципальная программа  «комплексное Развитие в сфере экономики и жилищно-коммунального хозяйства»</vt:lpstr>
      <vt:lpstr>Понятия и термины</vt:lpstr>
      <vt:lpstr>Понятия и термины</vt:lpstr>
      <vt:lpstr>Понятия и термины</vt:lpstr>
      <vt:lpstr>КОНТАКТНАЯ ИНФОРМАЦИЯ</vt:lpstr>
      <vt:lpstr>Благодарим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Отрадо-Кубанского сельского поселения Гулькевичского района Краснодарского края</dc:title>
  <dc:creator>user</dc:creator>
  <cp:lastModifiedBy>finance</cp:lastModifiedBy>
  <cp:revision>76</cp:revision>
  <dcterms:created xsi:type="dcterms:W3CDTF">2017-04-26T13:23:15Z</dcterms:created>
  <dcterms:modified xsi:type="dcterms:W3CDTF">2020-05-03T12:00:20Z</dcterms:modified>
</cp:coreProperties>
</file>